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73" r:id="rId3"/>
    <p:sldId id="258" r:id="rId4"/>
    <p:sldId id="356" r:id="rId5"/>
    <p:sldId id="357" r:id="rId6"/>
    <p:sldId id="358" r:id="rId7"/>
    <p:sldId id="359" r:id="rId8"/>
    <p:sldId id="360" r:id="rId9"/>
    <p:sldId id="361" r:id="rId10"/>
    <p:sldId id="280" r:id="rId11"/>
    <p:sldId id="326" r:id="rId12"/>
    <p:sldId id="327" r:id="rId13"/>
    <p:sldId id="333" r:id="rId14"/>
    <p:sldId id="355" r:id="rId15"/>
    <p:sldId id="336" r:id="rId16"/>
    <p:sldId id="353" r:id="rId17"/>
    <p:sldId id="281" r:id="rId18"/>
    <p:sldId id="346" r:id="rId19"/>
    <p:sldId id="347" r:id="rId20"/>
    <p:sldId id="348" r:id="rId21"/>
    <p:sldId id="362" r:id="rId22"/>
    <p:sldId id="349" r:id="rId23"/>
    <p:sldId id="350" r:id="rId24"/>
    <p:sldId id="351" r:id="rId25"/>
    <p:sldId id="352" r:id="rId26"/>
    <p:sldId id="282" r:id="rId27"/>
    <p:sldId id="345" r:id="rId28"/>
    <p:sldId id="354" r:id="rId29"/>
    <p:sldId id="27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4B84F620-B9F9-4D5C-86A1-EE86C59639AF}">
          <p14:sldIdLst>
            <p14:sldId id="256"/>
          </p14:sldIdLst>
        </p14:section>
        <p14:section name="目录" id="{4A35BA9B-A4C0-47E1-83AF-8BAB7A2C8FA3}">
          <p14:sldIdLst>
            <p14:sldId id="273"/>
          </p14:sldIdLst>
        </p14:section>
        <p14:section name="背景和简介" id="{047266D1-86F1-4B7C-8420-F4C6772711C7}">
          <p14:sldIdLst>
            <p14:sldId id="258"/>
            <p14:sldId id="356"/>
            <p14:sldId id="357"/>
            <p14:sldId id="358"/>
            <p14:sldId id="359"/>
            <p14:sldId id="360"/>
            <p14:sldId id="361"/>
          </p14:sldIdLst>
        </p14:section>
        <p14:section name="实现方法" id="{FD8D73B7-6A18-4B83-8C9F-64E969CB4755}">
          <p14:sldIdLst>
            <p14:sldId id="280"/>
            <p14:sldId id="326"/>
            <p14:sldId id="327"/>
            <p14:sldId id="333"/>
            <p14:sldId id="355"/>
            <p14:sldId id="336"/>
            <p14:sldId id="353"/>
          </p14:sldIdLst>
        </p14:section>
        <p14:section name="综合评估" id="{F8AE7B4C-86EE-4C96-A127-EAF1FCE05787}">
          <p14:sldIdLst>
            <p14:sldId id="281"/>
            <p14:sldId id="346"/>
            <p14:sldId id="347"/>
            <p14:sldId id="348"/>
            <p14:sldId id="362"/>
            <p14:sldId id="349"/>
            <p14:sldId id="350"/>
            <p14:sldId id="351"/>
            <p14:sldId id="352"/>
          </p14:sldIdLst>
        </p14:section>
        <p14:section name="探讨和结论" id="{CDB22EF5-80A7-4B02-8856-5F031C67E48D}">
          <p14:sldIdLst>
            <p14:sldId id="282"/>
            <p14:sldId id="345"/>
            <p14:sldId id="354"/>
          </p14:sldIdLst>
        </p14:section>
        <p14:section name="致谢" id="{F6B63D77-2503-4F63-97C7-5989C3DB3E14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0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24C1E-54BB-42E0-9958-14B59EB72874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64806-0CB4-4922-8A71-261C9B060C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1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380D-601D-4B6B-BB67-EC47D87F8DF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19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380D-601D-4B6B-BB67-EC47D87F8DF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034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380D-601D-4B6B-BB67-EC47D87F8DF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21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380D-601D-4B6B-BB67-EC47D87F8DF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8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380D-601D-4B6B-BB67-EC47D87F8DF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380D-601D-4B6B-BB67-EC47D87F8DF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81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ECB370-12D0-4478-B2C1-42041D354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DE4774FD-CA84-4334-A5E6-4018CC8F8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2877828"/>
            <a:ext cx="10850562" cy="4445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1BC89B0-625D-43E6-B3D9-96B6348FD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6" y="1786122"/>
            <a:ext cx="10850562" cy="107260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63CF7FF-9841-453A-8D11-A8042CB0D3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926" y="4052304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B30B88CF-5CF5-40AB-A59C-05AF2340E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6" y="4348575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428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495E1F-136D-4BE1-A02C-183CC0F3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EB21F71-7218-4FD8-ABCC-48727071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269" y="2106386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9F0CF5A-B131-4349-8F42-32CB3037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3385" y="300173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0F7F89BA-3545-4BAD-955C-036BC301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35864B76-2FA8-430C-AFE5-DE8C82BE9708}" type="datetime1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1F68D75-9C1E-4426-A016-0AC319FA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3FF3DFF-96BB-43F8-B860-6057244D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18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5">
            <a:extLst>
              <a:ext uri="{FF2B5EF4-FFF2-40B4-BE49-F238E27FC236}">
                <a16:creationId xmlns:a16="http://schemas.microsoft.com/office/drawing/2014/main" id="{09678C7F-4932-45D0-B060-27F796ED5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BF34A00D-273C-4CDA-9216-5588AB015D2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3BE167-3828-49B7-8832-5E2D9F2FC9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592918-ED9D-4DCD-B4FB-C9205C31C1CD}" type="datetime1">
              <a:rPr lang="zh-CN" altLang="en-US" smtClean="0"/>
              <a:t>2021/4/7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AE50B5-6B54-4911-A360-44F0E3159B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22495C-8E54-475F-8831-7C1E7D30F2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563810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>
            <a:extLst>
              <a:ext uri="{FF2B5EF4-FFF2-40B4-BE49-F238E27FC236}">
                <a16:creationId xmlns:a16="http://schemas.microsoft.com/office/drawing/2014/main" id="{135A3794-A6DB-4CD9-ADF8-6774E04CD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C77818-5945-43E8-B364-F5D4717A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62265-06D1-46B6-97B1-86BB13B32737}" type="datetime1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E24B52-8CD3-4CC0-9122-DC37E531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D0029B-E67D-4799-91AE-CD1B0F56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6864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3DCF18F-1C52-4FAC-8ABB-3B8FEFDBD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6581" y="1807491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3573A750-9A1A-4E4F-BB95-77AF14ED7C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6581" y="4113727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980AC26D-505D-4F35-96F2-8E856207FF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6582" y="3817456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120563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63399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ED2FF44A-F9A2-4734-B9FC-7C1F743F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236A47E-D89B-44EB-9BF9-7FB07A28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0EC732-A8F9-4A9A-AC20-F97FE80F7E32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202BAAB-B381-4751-972E-4B7523C14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1D311FA-397E-4AEC-8A56-8D38859375B5}" type="datetime1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7D59A130-CDC7-49D3-9E11-DF24A2740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F3C11EF-40A7-4E60-85E3-29F5F570C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72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slow">
    <p:wipe dir="r"/>
  </p:transition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1D31BBC9-338D-4B8F-8F65-D2E828900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152" y="3649403"/>
            <a:ext cx="10850562" cy="44459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B98732A-64D3-4F72-8BDA-73FA8D88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2" y="2205995"/>
            <a:ext cx="12111037" cy="1072602"/>
          </a:xfrm>
        </p:spPr>
        <p:txBody>
          <a:bodyPr>
            <a:normAutofit/>
          </a:bodyPr>
          <a:lstStyle/>
          <a:p>
            <a:r>
              <a:rPr lang="zh-CN" altLang="en-US" sz="3400" dirty="0"/>
              <a:t>遮挡感知的</a:t>
            </a:r>
            <a:r>
              <a:rPr lang="en-US" altLang="zh-CN" sz="3400" dirty="0"/>
              <a:t>3D</a:t>
            </a:r>
            <a:r>
              <a:rPr lang="zh-CN" altLang="en-US" sz="3400" dirty="0"/>
              <a:t>可变形人脸模型和面部图像分析的照明先验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36D5BC7-E180-4EFF-B5BB-AC430EF4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3176" y="4348065"/>
            <a:ext cx="2593278" cy="1842796"/>
          </a:xfrm>
        </p:spPr>
        <p:txBody>
          <a:bodyPr/>
          <a:lstStyle/>
          <a:p>
            <a:pPr algn="l"/>
            <a:r>
              <a:rPr lang="zh-CN" altLang="en-US" sz="1600" dirty="0"/>
              <a:t>赖跖 </a:t>
            </a:r>
            <a:r>
              <a:rPr lang="en-US" altLang="zh-CN" sz="1600" dirty="0"/>
              <a:t>202021090116</a:t>
            </a:r>
          </a:p>
          <a:p>
            <a:pPr algn="l"/>
            <a:r>
              <a:rPr lang="zh-CN" altLang="en-US" sz="1600" dirty="0"/>
              <a:t>扈拯宁 </a:t>
            </a:r>
            <a:r>
              <a:rPr lang="en-US" altLang="zh-CN" sz="1600" dirty="0"/>
              <a:t>202021090114</a:t>
            </a:r>
          </a:p>
          <a:p>
            <a:pPr algn="l"/>
            <a:r>
              <a:rPr lang="zh-CN" altLang="en-US" sz="1600" dirty="0"/>
              <a:t>刘江 </a:t>
            </a:r>
            <a:r>
              <a:rPr lang="en-US" altLang="zh-CN" sz="1600" dirty="0"/>
              <a:t>202022090423</a:t>
            </a:r>
          </a:p>
          <a:p>
            <a:pPr algn="l"/>
            <a:r>
              <a:rPr lang="zh-CN" altLang="en-US" sz="1600" dirty="0"/>
              <a:t>吴济森 </a:t>
            </a:r>
            <a:r>
              <a:rPr lang="en-US" altLang="zh-CN" sz="1600" dirty="0"/>
              <a:t>202022090416</a:t>
            </a:r>
          </a:p>
        </p:txBody>
      </p:sp>
      <p:sp>
        <p:nvSpPr>
          <p:cNvPr id="7" name="副标题 4">
            <a:extLst>
              <a:ext uri="{FF2B5EF4-FFF2-40B4-BE49-F238E27FC236}">
                <a16:creationId xmlns:a16="http://schemas.microsoft.com/office/drawing/2014/main" id="{87625E96-4A5B-415C-9C0F-85D684E0729E}"/>
              </a:ext>
            </a:extLst>
          </p:cNvPr>
          <p:cNvSpPr txBox="1">
            <a:spLocks/>
          </p:cNvSpPr>
          <p:nvPr/>
        </p:nvSpPr>
        <p:spPr>
          <a:xfrm>
            <a:off x="670719" y="3025628"/>
            <a:ext cx="10850562" cy="44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Occlusion-Aware 3D </a:t>
            </a:r>
            <a:r>
              <a:rPr lang="en-US" altLang="zh-CN" dirty="0" err="1"/>
              <a:t>Morphable</a:t>
            </a:r>
            <a:r>
              <a:rPr lang="en-US" altLang="zh-CN" dirty="0"/>
              <a:t> Models and an Illumination Prior for Face Image Analysis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49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方案设计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13385" y="3001736"/>
            <a:ext cx="4405257" cy="688521"/>
          </a:xfrm>
        </p:spPr>
        <p:txBody>
          <a:bodyPr numCol="2">
            <a:normAutofit fontScale="92500" lnSpcReduction="20000"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可靠照明估计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照明先验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遮挡感知人脸模型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433844" y="2604218"/>
            <a:ext cx="858760" cy="9237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32813" y="2489997"/>
            <a:ext cx="0" cy="1152144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9636A7-34DB-4345-AD07-E408AF42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068CF-01CF-4AC2-A04B-FDF42367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20419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7B0CA97-7F86-4802-89E6-632BF19B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模型概览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1278F0-7CB3-47D7-8E00-CADD9EDF3C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BE7B3C-7149-4A78-B306-267C3F02BE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50F3C5-A68C-408F-A81C-923995FA337C}"/>
              </a:ext>
            </a:extLst>
          </p:cNvPr>
          <p:cNvSpPr txBox="1"/>
          <p:nvPr/>
        </p:nvSpPr>
        <p:spPr>
          <a:xfrm>
            <a:off x="630767" y="4654321"/>
            <a:ext cx="10889720" cy="4996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Aft>
                <a:spcPts val="0"/>
              </a:spcAft>
              <a:defRPr sz="1600" b="0"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2000" dirty="0">
                <a:solidFill>
                  <a:srgbClr val="C00000"/>
                </a:solidFill>
              </a:rPr>
              <a:t>输入：</a:t>
            </a:r>
            <a:r>
              <a:rPr lang="zh-CN" altLang="en-US" sz="2000" dirty="0"/>
              <a:t>目标图像、自动检测人脸基准点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17" y="1382353"/>
            <a:ext cx="9593571" cy="29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0262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7B0CA97-7F86-4802-89E6-632BF19B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可靠照明估计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1278F0-7CB3-47D7-8E00-CADD9EDF3C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BE7B3C-7149-4A78-B306-267C3F02BE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50F3C5-A68C-408F-A81C-923995FA337C}"/>
              </a:ext>
            </a:extLst>
          </p:cNvPr>
          <p:cNvSpPr txBox="1"/>
          <p:nvPr/>
        </p:nvSpPr>
        <p:spPr>
          <a:xfrm>
            <a:off x="630767" y="4197567"/>
            <a:ext cx="10889720" cy="17054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Aft>
                <a:spcPts val="0"/>
              </a:spcAft>
              <a:defRPr sz="1600" b="0"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800" dirty="0">
                <a:solidFill>
                  <a:srgbClr val="C00000"/>
                </a:solidFill>
              </a:rPr>
              <a:t>根据基准点构造初始姿势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sz="1800" dirty="0">
                <a:solidFill>
                  <a:srgbClr val="C00000"/>
                </a:solidFill>
              </a:rPr>
              <a:t>可靠照明估计：</a:t>
            </a:r>
            <a:r>
              <a:rPr lang="zh-CN" altLang="en-US" sz="1800" dirty="0"/>
              <a:t>使用类似</a:t>
            </a:r>
            <a:r>
              <a:rPr lang="en-US" altLang="zh-CN" sz="1800" dirty="0"/>
              <a:t>RANSAC</a:t>
            </a:r>
            <a:r>
              <a:rPr lang="zh-CN" altLang="en-US" sz="1800" dirty="0"/>
              <a:t>的方法，在输入图像中采样一组点，根据其反射率和形状估计照明条件。合成不同点集估计的照明条件，寻找和目标图像最接近的照明参数。</a:t>
            </a:r>
            <a:endParaRPr lang="en-US" altLang="zh-CN" sz="1800" dirty="0"/>
          </a:p>
          <a:p>
            <a:r>
              <a:rPr lang="zh-CN" altLang="en-US" sz="1800" dirty="0">
                <a:solidFill>
                  <a:srgbClr val="C00000"/>
                </a:solidFill>
              </a:rPr>
              <a:t>得到照明参数</a:t>
            </a:r>
            <a:r>
              <a:rPr lang="en-US" altLang="zh-CN" sz="1800" dirty="0">
                <a:solidFill>
                  <a:srgbClr val="C00000"/>
                </a:solidFill>
              </a:rPr>
              <a:t>θ</a:t>
            </a:r>
            <a:r>
              <a:rPr lang="zh-CN" altLang="en-US" sz="1800" dirty="0">
                <a:solidFill>
                  <a:srgbClr val="C00000"/>
                </a:solidFill>
              </a:rPr>
              <a:t>和一致集</a:t>
            </a:r>
            <a:r>
              <a:rPr lang="en-US" altLang="zh-CN" sz="1800" dirty="0">
                <a:solidFill>
                  <a:srgbClr val="C00000"/>
                </a:solidFill>
              </a:rPr>
              <a:t>z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76" y="1321705"/>
            <a:ext cx="8302857" cy="258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061853"/>
            <a:ext cx="10414286" cy="31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34273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7B0CA97-7F86-4802-89E6-632BF19B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模型概览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1278F0-7CB3-47D7-8E00-CADD9EDF3C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BE7B3C-7149-4A78-B306-267C3F02BE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50F3C5-A68C-408F-A81C-923995FA337C}"/>
              </a:ext>
            </a:extLst>
          </p:cNvPr>
          <p:cNvSpPr txBox="1"/>
          <p:nvPr/>
        </p:nvSpPr>
        <p:spPr>
          <a:xfrm>
            <a:off x="630767" y="4219811"/>
            <a:ext cx="10889720" cy="17054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Aft>
                <a:spcPts val="0"/>
              </a:spcAft>
              <a:defRPr sz="1600" b="0"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800" dirty="0"/>
              <a:t>从可靠照明估计得到了初始的照明参数</a:t>
            </a:r>
            <a:r>
              <a:rPr lang="en-US" altLang="zh-CN" sz="1800" dirty="0"/>
              <a:t>θ</a:t>
            </a:r>
            <a:r>
              <a:rPr lang="zh-CN" altLang="en-US" sz="1800" dirty="0"/>
              <a:t>和初始分割</a:t>
            </a:r>
            <a:r>
              <a:rPr lang="en-US" altLang="zh-CN" sz="1800" dirty="0"/>
              <a:t>z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sz="1800" dirty="0">
                <a:solidFill>
                  <a:srgbClr val="C00000"/>
                </a:solidFill>
              </a:rPr>
              <a:t>使用</a:t>
            </a:r>
            <a:r>
              <a:rPr lang="en-US" altLang="zh-CN" sz="1800" dirty="0">
                <a:solidFill>
                  <a:srgbClr val="C00000"/>
                </a:solidFill>
              </a:rPr>
              <a:t>EM</a:t>
            </a:r>
            <a:r>
              <a:rPr lang="zh-CN" altLang="en-US" sz="1800" dirty="0">
                <a:solidFill>
                  <a:srgbClr val="C00000"/>
                </a:solidFill>
              </a:rPr>
              <a:t>的过程交替进行人脸模型调整和分割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sz="1800" dirty="0">
                <a:solidFill>
                  <a:srgbClr val="C00000"/>
                </a:solidFill>
              </a:rPr>
              <a:t>在</a:t>
            </a:r>
            <a:r>
              <a:rPr lang="en-US" altLang="zh-CN" sz="1800" dirty="0">
                <a:solidFill>
                  <a:srgbClr val="C00000"/>
                </a:solidFill>
              </a:rPr>
              <a:t>E</a:t>
            </a:r>
            <a:r>
              <a:rPr lang="zh-CN" altLang="en-US" sz="1800" dirty="0">
                <a:solidFill>
                  <a:srgbClr val="C00000"/>
                </a:solidFill>
              </a:rPr>
              <a:t>步，在马尔可夫随机场中使用循环</a:t>
            </a:r>
            <a:r>
              <a:rPr lang="en-US" altLang="zh-CN" sz="1800" dirty="0">
                <a:solidFill>
                  <a:srgbClr val="C00000"/>
                </a:solidFill>
              </a:rPr>
              <a:t>BP</a:t>
            </a:r>
            <a:r>
              <a:rPr lang="zh-CN" altLang="en-US" sz="1800" dirty="0">
                <a:solidFill>
                  <a:srgbClr val="C00000"/>
                </a:solidFill>
              </a:rPr>
              <a:t>算法更新分割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sz="1800" dirty="0">
                <a:solidFill>
                  <a:srgbClr val="C00000"/>
                </a:solidFill>
              </a:rPr>
              <a:t>在</a:t>
            </a:r>
            <a:r>
              <a:rPr lang="en-US" altLang="zh-CN" sz="1800" dirty="0">
                <a:solidFill>
                  <a:srgbClr val="C00000"/>
                </a:solidFill>
              </a:rPr>
              <a:t>M</a:t>
            </a:r>
            <a:r>
              <a:rPr lang="zh-CN" altLang="en-US" sz="1800" dirty="0">
                <a:solidFill>
                  <a:srgbClr val="C00000"/>
                </a:solidFill>
              </a:rPr>
              <a:t>步，使用基于</a:t>
            </a:r>
            <a:r>
              <a:rPr lang="en-US" altLang="zh-CN" sz="1800" dirty="0">
                <a:solidFill>
                  <a:srgbClr val="C00000"/>
                </a:solidFill>
              </a:rPr>
              <a:t>MH</a:t>
            </a:r>
            <a:r>
              <a:rPr lang="zh-CN" altLang="en-US" sz="1800" dirty="0">
                <a:solidFill>
                  <a:srgbClr val="C00000"/>
                </a:solidFill>
              </a:rPr>
              <a:t>算法的随机采样策略更新人脸模型调整</a:t>
            </a:r>
            <a:endParaRPr lang="en-US" altLang="zh-CN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41" y="1200407"/>
            <a:ext cx="9593571" cy="29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4272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7B0CA97-7F86-4802-89E6-632BF19B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胡须先验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1278F0-7CB3-47D7-8E00-CADD9EDF3C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BE7B3C-7149-4A78-B306-267C3F02BE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8" y="1266285"/>
            <a:ext cx="10809524" cy="17619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69923" y="3950291"/>
            <a:ext cx="515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+mn-ea"/>
              </a:rPr>
              <a:t>使用聚类算法从历史数据集中得到了胡须先验</a:t>
            </a:r>
          </a:p>
        </p:txBody>
      </p:sp>
    </p:spTree>
    <p:extLst>
      <p:ext uri="{BB962C8B-B14F-4D97-AF65-F5344CB8AC3E}">
        <p14:creationId xmlns:p14="http://schemas.microsoft.com/office/powerpoint/2010/main" val="405271845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7B0CA97-7F86-4802-89E6-632BF19B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相似度定义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1278F0-7CB3-47D7-8E00-CADD9EDF3C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BE7B3C-7149-4A78-B306-267C3F02BE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1025" name="Picture 1" descr="https://uestc.feishu.cn/space/api/box/stream/download/asynccode/?code=Y2Y3ZGEzYTlhNjQyYzBjMGM1MjcxNjc1ZGI1YmE1MmRfdWRadTFxMHNhbXZyWkFITjE5UG1SOXNoaG54bnBPOVpfVG9rZW46Ym94Y25aTGd1cU9rTDI1STg4cmppeTVhTGdlXzE2MTc3NjYwMDE6MTYxNzc2OTYwMV9W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1501936"/>
            <a:ext cx="4286250" cy="95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65866" y="4042624"/>
            <a:ext cx="40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不同区域使用不同的相似度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74749" y="2580208"/>
            <a:ext cx="87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相似度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21704" y="2580208"/>
            <a:ext cx="11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初始分割</a:t>
            </a:r>
            <a:endParaRPr lang="en-US" altLang="zh-CN" dirty="0"/>
          </a:p>
          <a:p>
            <a:r>
              <a:rPr lang="zh-CN" altLang="en-US" dirty="0"/>
              <a:t>胡须先验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04393" y="2578364"/>
            <a:ext cx="118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平滑分割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9985"/>
          <a:stretch/>
        </p:blipFill>
        <p:spPr>
          <a:xfrm>
            <a:off x="6359781" y="3416481"/>
            <a:ext cx="4565974" cy="9430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17036"/>
          <a:stretch/>
        </p:blipFill>
        <p:spPr>
          <a:xfrm>
            <a:off x="6340151" y="4310078"/>
            <a:ext cx="4605235" cy="8400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151" y="5151962"/>
            <a:ext cx="5181854" cy="8793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040" y="1091822"/>
            <a:ext cx="6564816" cy="226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1643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7B0CA97-7F86-4802-89E6-632BF19B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模型概览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1278F0-7CB3-47D7-8E00-CADD9EDF3C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BE7B3C-7149-4A78-B306-267C3F02BE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50F3C5-A68C-408F-A81C-923995FA337C}"/>
              </a:ext>
            </a:extLst>
          </p:cNvPr>
          <p:cNvSpPr txBox="1"/>
          <p:nvPr/>
        </p:nvSpPr>
        <p:spPr>
          <a:xfrm>
            <a:off x="630767" y="4351522"/>
            <a:ext cx="10889720" cy="17054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Aft>
                <a:spcPts val="0"/>
              </a:spcAft>
              <a:defRPr sz="1600" b="0"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800" dirty="0"/>
              <a:t>从可靠照明估计得到了初始的照明参数</a:t>
            </a:r>
            <a:r>
              <a:rPr lang="en-US" altLang="zh-CN" sz="1800" dirty="0"/>
              <a:t>θ</a:t>
            </a:r>
            <a:r>
              <a:rPr lang="zh-CN" altLang="en-US" sz="1800" dirty="0"/>
              <a:t>和初始分割</a:t>
            </a:r>
            <a:r>
              <a:rPr lang="en-US" altLang="zh-CN" sz="1800" dirty="0"/>
              <a:t>z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sz="1800" dirty="0">
                <a:solidFill>
                  <a:srgbClr val="C00000"/>
                </a:solidFill>
              </a:rPr>
              <a:t>使用</a:t>
            </a:r>
            <a:r>
              <a:rPr lang="en-US" altLang="zh-CN" sz="1800" dirty="0">
                <a:solidFill>
                  <a:srgbClr val="C00000"/>
                </a:solidFill>
              </a:rPr>
              <a:t>EM</a:t>
            </a:r>
            <a:r>
              <a:rPr lang="zh-CN" altLang="en-US" sz="1800" dirty="0">
                <a:solidFill>
                  <a:srgbClr val="C00000"/>
                </a:solidFill>
              </a:rPr>
              <a:t>的过程交替进行人脸模型调整和分割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sz="1800" dirty="0">
                <a:solidFill>
                  <a:srgbClr val="C00000"/>
                </a:solidFill>
              </a:rPr>
              <a:t>在</a:t>
            </a:r>
            <a:r>
              <a:rPr lang="en-US" altLang="zh-CN" sz="1800" dirty="0">
                <a:solidFill>
                  <a:srgbClr val="C00000"/>
                </a:solidFill>
              </a:rPr>
              <a:t>E</a:t>
            </a:r>
            <a:r>
              <a:rPr lang="zh-CN" altLang="en-US" sz="1800" dirty="0">
                <a:solidFill>
                  <a:srgbClr val="C00000"/>
                </a:solidFill>
              </a:rPr>
              <a:t>步，在马尔可夫随机场中使用循环</a:t>
            </a:r>
            <a:r>
              <a:rPr lang="en-US" altLang="zh-CN" sz="1800" dirty="0">
                <a:solidFill>
                  <a:srgbClr val="C00000"/>
                </a:solidFill>
              </a:rPr>
              <a:t>BP</a:t>
            </a:r>
            <a:r>
              <a:rPr lang="zh-CN" altLang="en-US" sz="1800" dirty="0">
                <a:solidFill>
                  <a:srgbClr val="C00000"/>
                </a:solidFill>
              </a:rPr>
              <a:t>算法更新分割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sz="1800" dirty="0">
                <a:solidFill>
                  <a:srgbClr val="C00000"/>
                </a:solidFill>
              </a:rPr>
              <a:t>在</a:t>
            </a:r>
            <a:r>
              <a:rPr lang="en-US" altLang="zh-CN" sz="1800" dirty="0">
                <a:solidFill>
                  <a:srgbClr val="C00000"/>
                </a:solidFill>
              </a:rPr>
              <a:t>M</a:t>
            </a:r>
            <a:r>
              <a:rPr lang="zh-CN" altLang="en-US" sz="1800" dirty="0">
                <a:solidFill>
                  <a:srgbClr val="C00000"/>
                </a:solidFill>
              </a:rPr>
              <a:t>步，使用基于</a:t>
            </a:r>
            <a:r>
              <a:rPr lang="en-US" altLang="zh-CN" sz="1800" dirty="0">
                <a:solidFill>
                  <a:srgbClr val="C00000"/>
                </a:solidFill>
              </a:rPr>
              <a:t>MH</a:t>
            </a:r>
            <a:r>
              <a:rPr lang="zh-CN" altLang="en-US" sz="1800" dirty="0">
                <a:solidFill>
                  <a:srgbClr val="C00000"/>
                </a:solidFill>
              </a:rPr>
              <a:t>算法的随机采样策略更新人脸模型调整</a:t>
            </a:r>
            <a:endParaRPr lang="en-US" altLang="zh-CN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93" y="1149089"/>
            <a:ext cx="10133467" cy="315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86381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实验结果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433844" y="2604218"/>
            <a:ext cx="858760" cy="9237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32813" y="2489997"/>
            <a:ext cx="0" cy="1152144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š1îďé">
            <a:extLst>
              <a:ext uri="{FF2B5EF4-FFF2-40B4-BE49-F238E27FC236}">
                <a16:creationId xmlns:a16="http://schemas.microsoft.com/office/drawing/2014/main" id="{28C6301F-97FE-49B3-91AB-626753EFC6E0}"/>
              </a:ext>
            </a:extLst>
          </p:cNvPr>
          <p:cNvSpPr/>
          <p:nvPr/>
        </p:nvSpPr>
        <p:spPr>
          <a:xfrm>
            <a:off x="4862394" y="3001736"/>
            <a:ext cx="3389923" cy="703080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numCol="2" anchor="t">
            <a:noAutofit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照明估计的可靠性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遮挡感知模型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E9F4F37-037B-47C1-B7D8-69E4BEBD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48CF79-055E-40FE-BF7C-ADCEA9C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51353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731B9-051F-45D7-BF12-4FEA6C8F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——</a:t>
            </a:r>
            <a:r>
              <a:rPr lang="zh-CN" altLang="en-US" dirty="0"/>
              <a:t>照明估计的可靠性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D7CDA-66A2-472B-AEA0-B3884D01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5B71A-5BF8-4E48-A6A5-084516F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F25F7B-56EB-428A-B4B0-6FCAD74F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275" y="1213197"/>
            <a:ext cx="2764823" cy="48427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191BA5-CB5A-48D4-9866-A2C5DAD5BBA4}"/>
              </a:ext>
            </a:extLst>
          </p:cNvPr>
          <p:cNvSpPr txBox="1"/>
          <p:nvPr/>
        </p:nvSpPr>
        <p:spPr>
          <a:xfrm>
            <a:off x="669924" y="1213197"/>
            <a:ext cx="6423334" cy="50293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spcAft>
                <a:spcPts val="0"/>
              </a:spcAft>
              <a:defRPr b="0"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用两个合成数据的例子来衡量我们的方法对遮挡的健壮性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g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目标图片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h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真实的照明渲染的球体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c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真实遮挡映射的渲染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d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j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基线照明估计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e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k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我们的可靠照明估计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照明估计遮罩</a:t>
            </a:r>
            <a:endParaRPr lang="en-US" altLang="zh-CN" dirty="0"/>
          </a:p>
          <a:p>
            <a:r>
              <a:rPr lang="zh-CN" altLang="en-US" dirty="0"/>
              <a:t>在成功的例子中，照明估计排除了遮挡，失败的例子中，被选中的遮挡和脸部外观的颜色很接近，导致不能解释图像的正确区域。和可视化结果一起，我们指出了测量的渲染球体在色彩空间上的</a:t>
            </a:r>
            <a:r>
              <a:rPr lang="en-US" altLang="zh-CN" dirty="0"/>
              <a:t>RMS</a:t>
            </a:r>
            <a:r>
              <a:rPr lang="zh-CN" altLang="en-US" dirty="0"/>
              <a:t>距离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341851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731B9-051F-45D7-BF12-4FEA6C8F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——</a:t>
            </a:r>
            <a:r>
              <a:rPr lang="zh-CN" altLang="en-US" dirty="0"/>
              <a:t>照明估计的可靠性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D7CDA-66A2-472B-AEA0-B3884D01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5B71A-5BF8-4E48-A6A5-084516F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3BCF99-34F4-4D47-8BA3-833EAE83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18" y="2415719"/>
            <a:ext cx="6989609" cy="37869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EEF98F-25E6-436D-9B40-58D7DC72F31C}"/>
              </a:ext>
            </a:extLst>
          </p:cNvPr>
          <p:cNvSpPr txBox="1"/>
          <p:nvPr/>
        </p:nvSpPr>
        <p:spPr>
          <a:xfrm>
            <a:off x="523783" y="2008572"/>
            <a:ext cx="3052346" cy="2840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E70C3C-56E4-4925-BA1D-85261D107D7E}"/>
              </a:ext>
            </a:extLst>
          </p:cNvPr>
          <p:cNvSpPr/>
          <p:nvPr/>
        </p:nvSpPr>
        <p:spPr>
          <a:xfrm>
            <a:off x="1242556" y="1241565"/>
            <a:ext cx="9776896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测量了我们的方法在遮挡程度上的照明估计误差。比较了随机生成的照明条件和真实世界中的设置。观察到我们的算法在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40%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遮挡具有鲁棒性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280792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e418bd0d-ef37-4f33-8101-40ac10f121f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EEDC0FF-25D3-48A8-A699-1E7051C6C2E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421" y="919163"/>
            <a:ext cx="10915876" cy="5019675"/>
            <a:chOff x="669925" y="1123950"/>
            <a:chExt cx="10915876" cy="5019675"/>
          </a:xfrm>
        </p:grpSpPr>
        <p:grpSp>
          <p:nvGrpSpPr>
            <p:cNvPr id="3" name="ïsḷíḍê">
              <a:extLst>
                <a:ext uri="{FF2B5EF4-FFF2-40B4-BE49-F238E27FC236}">
                  <a16:creationId xmlns:a16="http://schemas.microsoft.com/office/drawing/2014/main" id="{6420B678-690F-431B-A366-EB214B14BB0A}"/>
                </a:ext>
              </a:extLst>
            </p:cNvPr>
            <p:cNvGrpSpPr/>
            <p:nvPr/>
          </p:nvGrpSpPr>
          <p:grpSpPr>
            <a:xfrm>
              <a:off x="669925" y="2041409"/>
              <a:ext cx="3251006" cy="2926464"/>
              <a:chOff x="1006669" y="2157562"/>
              <a:chExt cx="3251006" cy="2926464"/>
            </a:xfrm>
          </p:grpSpPr>
          <p:sp>
            <p:nvSpPr>
              <p:cNvPr id="34" name="íSľíďé">
                <a:extLst>
                  <a:ext uri="{FF2B5EF4-FFF2-40B4-BE49-F238E27FC236}">
                    <a16:creationId xmlns:a16="http://schemas.microsoft.com/office/drawing/2014/main" id="{71AE357A-D800-4410-82A4-44193808AA67}"/>
                  </a:ext>
                </a:extLst>
              </p:cNvPr>
              <p:cNvSpPr/>
              <p:nvPr/>
            </p:nvSpPr>
            <p:spPr>
              <a:xfrm>
                <a:off x="1006669" y="2157562"/>
                <a:ext cx="3251006" cy="2926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91" y="0"/>
                    </a:moveTo>
                    <a:cubicBezTo>
                      <a:pt x="14962" y="0"/>
                      <a:pt x="19247" y="4690"/>
                      <a:pt x="19375" y="10530"/>
                    </a:cubicBezTo>
                    <a:lnTo>
                      <a:pt x="21600" y="10530"/>
                    </a:lnTo>
                    <a:lnTo>
                      <a:pt x="18065" y="16006"/>
                    </a:lnTo>
                    <a:lnTo>
                      <a:pt x="14627" y="10530"/>
                    </a:lnTo>
                    <a:lnTo>
                      <a:pt x="16952" y="10530"/>
                    </a:lnTo>
                    <a:cubicBezTo>
                      <a:pt x="16825" y="6181"/>
                      <a:pt x="13624" y="2699"/>
                      <a:pt x="9691" y="2699"/>
                    </a:cubicBezTo>
                    <a:cubicBezTo>
                      <a:pt x="5677" y="2699"/>
                      <a:pt x="2423" y="6327"/>
                      <a:pt x="2423" y="10799"/>
                    </a:cubicBezTo>
                    <a:cubicBezTo>
                      <a:pt x="2423" y="15273"/>
                      <a:pt x="5677" y="18901"/>
                      <a:pt x="9691" y="18901"/>
                    </a:cubicBezTo>
                    <a:cubicBezTo>
                      <a:pt x="11300" y="18901"/>
                      <a:pt x="12788" y="18315"/>
                      <a:pt x="13991" y="17329"/>
                    </a:cubicBezTo>
                    <a:lnTo>
                      <a:pt x="15657" y="19310"/>
                    </a:lnTo>
                    <a:cubicBezTo>
                      <a:pt x="14013" y="20745"/>
                      <a:pt x="11941" y="21600"/>
                      <a:pt x="9691" y="21600"/>
                    </a:cubicBezTo>
                    <a:cubicBezTo>
                      <a:pt x="4339" y="21600"/>
                      <a:pt x="0" y="16766"/>
                      <a:pt x="0" y="10799"/>
                    </a:cubicBezTo>
                    <a:cubicBezTo>
                      <a:pt x="0" y="4836"/>
                      <a:pt x="4339" y="0"/>
                      <a:pt x="969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5" name="îṥḻïďè">
                <a:extLst>
                  <a:ext uri="{FF2B5EF4-FFF2-40B4-BE49-F238E27FC236}">
                    <a16:creationId xmlns:a16="http://schemas.microsoft.com/office/drawing/2014/main" id="{18966605-AF3B-4410-AF70-7329EEE3A996}"/>
                  </a:ext>
                </a:extLst>
              </p:cNvPr>
              <p:cNvSpPr/>
              <p:nvPr/>
            </p:nvSpPr>
            <p:spPr>
              <a:xfrm>
                <a:off x="1813180" y="3009283"/>
                <a:ext cx="1262285" cy="12631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目录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is1íḓè">
              <a:extLst>
                <a:ext uri="{FF2B5EF4-FFF2-40B4-BE49-F238E27FC236}">
                  <a16:creationId xmlns:a16="http://schemas.microsoft.com/office/drawing/2014/main" id="{C906D028-70AA-40D7-8AFC-B8E6EDBFB414}"/>
                </a:ext>
              </a:extLst>
            </p:cNvPr>
            <p:cNvGrpSpPr/>
            <p:nvPr/>
          </p:nvGrpSpPr>
          <p:grpSpPr>
            <a:xfrm>
              <a:off x="4071000" y="1185888"/>
              <a:ext cx="3641849" cy="2150699"/>
              <a:chOff x="4071000" y="1185888"/>
              <a:chExt cx="3641849" cy="2150699"/>
            </a:xfrm>
          </p:grpSpPr>
          <p:sp>
            <p:nvSpPr>
              <p:cNvPr id="28" name="iṡ1iḑe" title="ry6MHxwOH8WsTKLSa514qPVJnvhhWFnRDjZGIbRZNsFBp">
                <a:extLst>
                  <a:ext uri="{FF2B5EF4-FFF2-40B4-BE49-F238E27FC236}">
                    <a16:creationId xmlns:a16="http://schemas.microsoft.com/office/drawing/2014/main" id="{3CA4BC40-6E1F-4FA8-89C7-701EEE5E63F3}"/>
                  </a:ext>
                </a:extLst>
              </p:cNvPr>
              <p:cNvSpPr/>
              <p:nvPr/>
            </p:nvSpPr>
            <p:spPr bwMode="auto">
              <a:xfrm>
                <a:off x="4988442" y="1380416"/>
                <a:ext cx="1644426" cy="1155539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4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ṥlîḍè">
                <a:extLst>
                  <a:ext uri="{FF2B5EF4-FFF2-40B4-BE49-F238E27FC236}">
                    <a16:creationId xmlns:a16="http://schemas.microsoft.com/office/drawing/2014/main" id="{415C4121-02D4-4243-85C2-44CCA4BFF5A0}"/>
                  </a:ext>
                </a:extLst>
              </p:cNvPr>
              <p:cNvSpPr/>
              <p:nvPr/>
            </p:nvSpPr>
            <p:spPr>
              <a:xfrm>
                <a:off x="5225961" y="2074468"/>
                <a:ext cx="1080000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šļiḍé">
                <a:extLst>
                  <a:ext uri="{FF2B5EF4-FFF2-40B4-BE49-F238E27FC236}">
                    <a16:creationId xmlns:a16="http://schemas.microsoft.com/office/drawing/2014/main" id="{7DE3274E-9EE1-4D2B-85C0-053A9DC3E133}"/>
                  </a:ext>
                </a:extLst>
              </p:cNvPr>
              <p:cNvSpPr txBox="1"/>
              <p:nvPr/>
            </p:nvSpPr>
            <p:spPr>
              <a:xfrm>
                <a:off x="5409811" y="1185888"/>
                <a:ext cx="712301" cy="923293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anchor="ctr" anchorCtr="0">
                <a:normAutofit/>
              </a:bodyPr>
              <a:lstStyle/>
              <a:p>
                <a:pPr algn="ctr"/>
                <a:r>
                  <a:rPr lang="en-US" sz="4800" dirty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1</a:t>
                </a:r>
              </a:p>
            </p:txBody>
          </p:sp>
          <p:grpSp>
            <p:nvGrpSpPr>
              <p:cNvPr id="31" name="îṥ1ïḑe">
                <a:extLst>
                  <a:ext uri="{FF2B5EF4-FFF2-40B4-BE49-F238E27FC236}">
                    <a16:creationId xmlns:a16="http://schemas.microsoft.com/office/drawing/2014/main" id="{1C8FC583-5AAC-47F7-B880-9FF1203CCC83}"/>
                  </a:ext>
                </a:extLst>
              </p:cNvPr>
              <p:cNvGrpSpPr/>
              <p:nvPr/>
            </p:nvGrpSpPr>
            <p:grpSpPr>
              <a:xfrm>
                <a:off x="4071000" y="2157562"/>
                <a:ext cx="3641849" cy="1179025"/>
                <a:chOff x="821646" y="2632959"/>
                <a:chExt cx="3641849" cy="1179025"/>
              </a:xfrm>
            </p:grpSpPr>
            <p:sp>
              <p:nvSpPr>
                <p:cNvPr id="32" name="işļïḓe">
                  <a:extLst>
                    <a:ext uri="{FF2B5EF4-FFF2-40B4-BE49-F238E27FC236}">
                      <a16:creationId xmlns:a16="http://schemas.microsoft.com/office/drawing/2014/main" id="{C7593951-E2C3-45C4-B1A1-A77418517826}"/>
                    </a:ext>
                  </a:extLst>
                </p:cNvPr>
                <p:cNvSpPr/>
                <p:nvPr/>
              </p:nvSpPr>
              <p:spPr>
                <a:xfrm>
                  <a:off x="1073572" y="3085418"/>
                  <a:ext cx="3389923" cy="726566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numCol="2" anchor="t">
                  <a:noAutofit/>
                </a:bodyPr>
                <a:lstStyle/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摘要</a:t>
                  </a:r>
                  <a:endParaRPr lang="en-US" altLang="zh-CN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面部遮挡处理</a:t>
                  </a:r>
                  <a:endParaRPr lang="en-US" altLang="zh-CN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人脸图像分析</a:t>
                  </a:r>
                  <a:endParaRPr lang="en-US" altLang="zh-CN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照明分析</a:t>
                  </a:r>
                </a:p>
              </p:txBody>
            </p:sp>
            <p:sp>
              <p:nvSpPr>
                <p:cNvPr id="33" name="iṣḷîdé">
                  <a:extLst>
                    <a:ext uri="{FF2B5EF4-FFF2-40B4-BE49-F238E27FC236}">
                      <a16:creationId xmlns:a16="http://schemas.microsoft.com/office/drawing/2014/main" id="{A4726A26-4749-4C4C-A6BF-8F043337EBEB}"/>
                    </a:ext>
                  </a:extLst>
                </p:cNvPr>
                <p:cNvSpPr txBox="1"/>
                <p:nvPr/>
              </p:nvSpPr>
              <p:spPr bwMode="auto">
                <a:xfrm>
                  <a:off x="821646" y="2632959"/>
                  <a:ext cx="3389923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背景和简介</a:t>
                  </a:r>
                  <a:endParaRPr lang="en-US" altLang="zh-CN" sz="20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" name="î$ľíḍé">
              <a:extLst>
                <a:ext uri="{FF2B5EF4-FFF2-40B4-BE49-F238E27FC236}">
                  <a16:creationId xmlns:a16="http://schemas.microsoft.com/office/drawing/2014/main" id="{FD319EAC-40B8-4D08-BF55-9F8DD26702BD}"/>
                </a:ext>
              </a:extLst>
            </p:cNvPr>
            <p:cNvGrpSpPr/>
            <p:nvPr/>
          </p:nvGrpSpPr>
          <p:grpSpPr>
            <a:xfrm>
              <a:off x="8130565" y="1185888"/>
              <a:ext cx="3455235" cy="2252611"/>
              <a:chOff x="8130565" y="1185888"/>
              <a:chExt cx="3455235" cy="2252611"/>
            </a:xfrm>
          </p:grpSpPr>
          <p:sp>
            <p:nvSpPr>
              <p:cNvPr id="22" name="iṣ1îdè" title="ry6MHxwOH8WsTKLSa514qPVJnvhhWFnRDjZGIbRZNsFBp">
                <a:extLst>
                  <a:ext uri="{FF2B5EF4-FFF2-40B4-BE49-F238E27FC236}">
                    <a16:creationId xmlns:a16="http://schemas.microsoft.com/office/drawing/2014/main" id="{54964156-24A5-4398-A073-422BD1DCA880}"/>
                  </a:ext>
                </a:extLst>
              </p:cNvPr>
              <p:cNvSpPr/>
              <p:nvPr/>
            </p:nvSpPr>
            <p:spPr bwMode="auto">
              <a:xfrm>
                <a:off x="9048007" y="1380416"/>
                <a:ext cx="1644426" cy="1155539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4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iḓé">
                <a:extLst>
                  <a:ext uri="{FF2B5EF4-FFF2-40B4-BE49-F238E27FC236}">
                    <a16:creationId xmlns:a16="http://schemas.microsoft.com/office/drawing/2014/main" id="{0CDA986E-EA84-43E9-B01E-22DC4BEB7E02}"/>
                  </a:ext>
                </a:extLst>
              </p:cNvPr>
              <p:cNvSpPr/>
              <p:nvPr/>
            </p:nvSpPr>
            <p:spPr>
              <a:xfrm>
                <a:off x="9285526" y="2074468"/>
                <a:ext cx="1080000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ṧļiḑe">
                <a:extLst>
                  <a:ext uri="{FF2B5EF4-FFF2-40B4-BE49-F238E27FC236}">
                    <a16:creationId xmlns:a16="http://schemas.microsoft.com/office/drawing/2014/main" id="{13B8859F-982C-4657-8088-2EE82CC6800F}"/>
                  </a:ext>
                </a:extLst>
              </p:cNvPr>
              <p:cNvSpPr txBox="1"/>
              <p:nvPr/>
            </p:nvSpPr>
            <p:spPr>
              <a:xfrm>
                <a:off x="9469376" y="1185888"/>
                <a:ext cx="712301" cy="923293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anchor="ctr" anchorCtr="0">
                <a:normAutofit/>
              </a:bodyPr>
              <a:lstStyle/>
              <a:p>
                <a:pPr algn="ctr"/>
                <a:r>
                  <a:rPr lang="en-US" sz="4800" dirty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2</a:t>
                </a:r>
              </a:p>
            </p:txBody>
          </p:sp>
          <p:grpSp>
            <p:nvGrpSpPr>
              <p:cNvPr id="25" name="í$ḻíďe">
                <a:extLst>
                  <a:ext uri="{FF2B5EF4-FFF2-40B4-BE49-F238E27FC236}">
                    <a16:creationId xmlns:a16="http://schemas.microsoft.com/office/drawing/2014/main" id="{1D8A157C-A2BF-46FC-A157-418BB658320C}"/>
                  </a:ext>
                </a:extLst>
              </p:cNvPr>
              <p:cNvGrpSpPr/>
              <p:nvPr/>
            </p:nvGrpSpPr>
            <p:grpSpPr>
              <a:xfrm>
                <a:off x="8130565" y="2157562"/>
                <a:ext cx="3455235" cy="1280937"/>
                <a:chOff x="821646" y="2632959"/>
                <a:chExt cx="3455235" cy="1280937"/>
              </a:xfrm>
            </p:grpSpPr>
            <p:sp>
              <p:nvSpPr>
                <p:cNvPr id="26" name="ïṩ1íḓê">
                  <a:extLst>
                    <a:ext uri="{FF2B5EF4-FFF2-40B4-BE49-F238E27FC236}">
                      <a16:creationId xmlns:a16="http://schemas.microsoft.com/office/drawing/2014/main" id="{F6742762-8F87-481A-B65B-90182B716456}"/>
                    </a:ext>
                  </a:extLst>
                </p:cNvPr>
                <p:cNvSpPr/>
                <p:nvPr/>
              </p:nvSpPr>
              <p:spPr>
                <a:xfrm>
                  <a:off x="886958" y="3084865"/>
                  <a:ext cx="3389923" cy="82903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numCol="2" anchor="t">
                  <a:normAutofit/>
                </a:bodyPr>
                <a:lstStyle/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可靠照明估计</a:t>
                  </a:r>
                  <a:endParaRPr lang="en-US" altLang="zh-CN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照明先验</a:t>
                  </a:r>
                  <a:endParaRPr lang="en-US" altLang="zh-CN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遮挡感知人脸模型</a:t>
                  </a:r>
                  <a:endParaRPr lang="en-US" altLang="zh-CN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endParaRPr lang="en-US" altLang="zh-CN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" name="ïṩļidê">
                  <a:extLst>
                    <a:ext uri="{FF2B5EF4-FFF2-40B4-BE49-F238E27FC236}">
                      <a16:creationId xmlns:a16="http://schemas.microsoft.com/office/drawing/2014/main" id="{CDB06AA0-50BC-41EA-9453-D299FFDDEDDE}"/>
                    </a:ext>
                  </a:extLst>
                </p:cNvPr>
                <p:cNvSpPr txBox="1"/>
                <p:nvPr/>
              </p:nvSpPr>
              <p:spPr bwMode="auto">
                <a:xfrm>
                  <a:off x="821646" y="2632959"/>
                  <a:ext cx="3389923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方案设计</a:t>
                  </a:r>
                  <a:endParaRPr lang="en-US" altLang="zh-CN" sz="20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" name="ïśḻidé">
              <a:extLst>
                <a:ext uri="{FF2B5EF4-FFF2-40B4-BE49-F238E27FC236}">
                  <a16:creationId xmlns:a16="http://schemas.microsoft.com/office/drawing/2014/main" id="{BF400070-95BB-464C-977C-F3306A53444A}"/>
                </a:ext>
              </a:extLst>
            </p:cNvPr>
            <p:cNvGrpSpPr/>
            <p:nvPr/>
          </p:nvGrpSpPr>
          <p:grpSpPr>
            <a:xfrm>
              <a:off x="4071000" y="3789000"/>
              <a:ext cx="3641849" cy="2127213"/>
              <a:chOff x="4071000" y="1185888"/>
              <a:chExt cx="3641849" cy="2127213"/>
            </a:xfrm>
          </p:grpSpPr>
          <p:sp>
            <p:nvSpPr>
              <p:cNvPr id="16" name="íšľîḋê" title="ry6MHxwOH8WsTKLSa514qPVJnvhhWFnRDjZGIbRZNsFBp">
                <a:extLst>
                  <a:ext uri="{FF2B5EF4-FFF2-40B4-BE49-F238E27FC236}">
                    <a16:creationId xmlns:a16="http://schemas.microsoft.com/office/drawing/2014/main" id="{F1E5B6AD-8871-4845-A0EE-F2C31519C447}"/>
                  </a:ext>
                </a:extLst>
              </p:cNvPr>
              <p:cNvSpPr/>
              <p:nvPr/>
            </p:nvSpPr>
            <p:spPr bwMode="auto">
              <a:xfrm>
                <a:off x="4988442" y="1380416"/>
                <a:ext cx="1644426" cy="1155539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4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ṡḷiḍé">
                <a:extLst>
                  <a:ext uri="{FF2B5EF4-FFF2-40B4-BE49-F238E27FC236}">
                    <a16:creationId xmlns:a16="http://schemas.microsoft.com/office/drawing/2014/main" id="{33C1B729-1E68-48ED-A5D7-01C5A2B75F4E}"/>
                  </a:ext>
                </a:extLst>
              </p:cNvPr>
              <p:cNvSpPr/>
              <p:nvPr/>
            </p:nvSpPr>
            <p:spPr>
              <a:xfrm>
                <a:off x="5225961" y="2074468"/>
                <a:ext cx="1080000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lïḋê">
                <a:extLst>
                  <a:ext uri="{FF2B5EF4-FFF2-40B4-BE49-F238E27FC236}">
                    <a16:creationId xmlns:a16="http://schemas.microsoft.com/office/drawing/2014/main" id="{47B0B71A-2B64-4D6B-BB8D-40AA77FF1457}"/>
                  </a:ext>
                </a:extLst>
              </p:cNvPr>
              <p:cNvSpPr txBox="1"/>
              <p:nvPr/>
            </p:nvSpPr>
            <p:spPr>
              <a:xfrm>
                <a:off x="5409811" y="1185888"/>
                <a:ext cx="712301" cy="923293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anchor="ctr" anchorCtr="0">
                <a:normAutofit/>
              </a:bodyPr>
              <a:lstStyle/>
              <a:p>
                <a:pPr algn="ctr"/>
                <a:r>
                  <a:rPr lang="en-US" sz="4800" dirty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3</a:t>
                </a:r>
              </a:p>
            </p:txBody>
          </p:sp>
          <p:grpSp>
            <p:nvGrpSpPr>
              <p:cNvPr id="19" name="íşliḋè">
                <a:extLst>
                  <a:ext uri="{FF2B5EF4-FFF2-40B4-BE49-F238E27FC236}">
                    <a16:creationId xmlns:a16="http://schemas.microsoft.com/office/drawing/2014/main" id="{5EA58422-DEA6-472A-AC6F-54E58C151BE3}"/>
                  </a:ext>
                </a:extLst>
              </p:cNvPr>
              <p:cNvGrpSpPr/>
              <p:nvPr/>
            </p:nvGrpSpPr>
            <p:grpSpPr>
              <a:xfrm>
                <a:off x="4071000" y="2157562"/>
                <a:ext cx="3641849" cy="1155539"/>
                <a:chOff x="821646" y="2632959"/>
                <a:chExt cx="3641849" cy="1155539"/>
              </a:xfrm>
            </p:grpSpPr>
            <p:sp>
              <p:nvSpPr>
                <p:cNvPr id="20" name="íš1îďé">
                  <a:extLst>
                    <a:ext uri="{FF2B5EF4-FFF2-40B4-BE49-F238E27FC236}">
                      <a16:creationId xmlns:a16="http://schemas.microsoft.com/office/drawing/2014/main" id="{A8F15E08-1A88-4742-B983-EA37968E7E99}"/>
                    </a:ext>
                  </a:extLst>
                </p:cNvPr>
                <p:cNvSpPr/>
                <p:nvPr/>
              </p:nvSpPr>
              <p:spPr>
                <a:xfrm>
                  <a:off x="1073572" y="3085418"/>
                  <a:ext cx="3389923" cy="703080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numCol="2" anchor="t">
                  <a:noAutofit/>
                </a:bodyPr>
                <a:lstStyle/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照明估计的可靠性</a:t>
                  </a:r>
                  <a:endParaRPr lang="en-US" altLang="zh-CN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遮挡感知模型</a:t>
                  </a:r>
                  <a:endParaRPr lang="en-US" altLang="zh-CN" sz="1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îšḻiḑé">
                  <a:extLst>
                    <a:ext uri="{FF2B5EF4-FFF2-40B4-BE49-F238E27FC236}">
                      <a16:creationId xmlns:a16="http://schemas.microsoft.com/office/drawing/2014/main" id="{07BF8366-B10C-4D12-8B0D-4C4A75C31745}"/>
                    </a:ext>
                  </a:extLst>
                </p:cNvPr>
                <p:cNvSpPr txBox="1"/>
                <p:nvPr/>
              </p:nvSpPr>
              <p:spPr bwMode="auto">
                <a:xfrm>
                  <a:off x="821646" y="2632959"/>
                  <a:ext cx="3389923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实验结果</a:t>
                  </a:r>
                  <a:endParaRPr lang="en-US" altLang="zh-CN" sz="20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" name="îślïde">
              <a:extLst>
                <a:ext uri="{FF2B5EF4-FFF2-40B4-BE49-F238E27FC236}">
                  <a16:creationId xmlns:a16="http://schemas.microsoft.com/office/drawing/2014/main" id="{F5C3BD1B-46F7-427B-B348-08C482D41C23}"/>
                </a:ext>
              </a:extLst>
            </p:cNvPr>
            <p:cNvGrpSpPr/>
            <p:nvPr/>
          </p:nvGrpSpPr>
          <p:grpSpPr>
            <a:xfrm>
              <a:off x="8130565" y="3789000"/>
              <a:ext cx="3455236" cy="2034394"/>
              <a:chOff x="8130565" y="1185888"/>
              <a:chExt cx="3455236" cy="2034394"/>
            </a:xfrm>
          </p:grpSpPr>
          <p:sp>
            <p:nvSpPr>
              <p:cNvPr id="10" name="ïṣļïďê" title="ry6MHxwOH8WsTKLSa514qPVJnvhhWFnRDjZGIbRZNsFBp">
                <a:extLst>
                  <a:ext uri="{FF2B5EF4-FFF2-40B4-BE49-F238E27FC236}">
                    <a16:creationId xmlns:a16="http://schemas.microsoft.com/office/drawing/2014/main" id="{BF492E6E-A004-43D3-8859-9A21BCFA1C1F}"/>
                  </a:ext>
                </a:extLst>
              </p:cNvPr>
              <p:cNvSpPr/>
              <p:nvPr/>
            </p:nvSpPr>
            <p:spPr bwMode="auto">
              <a:xfrm>
                <a:off x="9048007" y="1380416"/>
                <a:ext cx="1644426" cy="1155539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64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şľïďe">
                <a:extLst>
                  <a:ext uri="{FF2B5EF4-FFF2-40B4-BE49-F238E27FC236}">
                    <a16:creationId xmlns:a16="http://schemas.microsoft.com/office/drawing/2014/main" id="{824CB0CB-0CB8-43C9-A2FA-21344FA5509E}"/>
                  </a:ext>
                </a:extLst>
              </p:cNvPr>
              <p:cNvSpPr/>
              <p:nvPr/>
            </p:nvSpPr>
            <p:spPr>
              <a:xfrm>
                <a:off x="9285526" y="2074468"/>
                <a:ext cx="1080000" cy="3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ṣ1íḍé">
                <a:extLst>
                  <a:ext uri="{FF2B5EF4-FFF2-40B4-BE49-F238E27FC236}">
                    <a16:creationId xmlns:a16="http://schemas.microsoft.com/office/drawing/2014/main" id="{410830B6-40B6-4389-B889-53FCE1C801B5}"/>
                  </a:ext>
                </a:extLst>
              </p:cNvPr>
              <p:cNvSpPr txBox="1"/>
              <p:nvPr/>
            </p:nvSpPr>
            <p:spPr>
              <a:xfrm>
                <a:off x="9469376" y="1185888"/>
                <a:ext cx="712301" cy="923293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anchor="ctr" anchorCtr="0">
                <a:normAutofit/>
              </a:bodyPr>
              <a:lstStyle/>
              <a:p>
                <a:pPr algn="ctr"/>
                <a:r>
                  <a:rPr lang="en-US" sz="4800" dirty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4</a:t>
                </a:r>
              </a:p>
            </p:txBody>
          </p:sp>
          <p:grpSp>
            <p:nvGrpSpPr>
              <p:cNvPr id="13" name="iS1ïḋê">
                <a:extLst>
                  <a:ext uri="{FF2B5EF4-FFF2-40B4-BE49-F238E27FC236}">
                    <a16:creationId xmlns:a16="http://schemas.microsoft.com/office/drawing/2014/main" id="{77D01D5E-D7C8-4426-93E1-E6C7A4B79D2A}"/>
                  </a:ext>
                </a:extLst>
              </p:cNvPr>
              <p:cNvGrpSpPr/>
              <p:nvPr/>
            </p:nvGrpSpPr>
            <p:grpSpPr>
              <a:xfrm>
                <a:off x="8130565" y="2157562"/>
                <a:ext cx="3455236" cy="1062720"/>
                <a:chOff x="821646" y="2632959"/>
                <a:chExt cx="3455236" cy="1062720"/>
              </a:xfrm>
            </p:grpSpPr>
            <p:sp>
              <p:nvSpPr>
                <p:cNvPr id="14" name="îşlîḓè">
                  <a:extLst>
                    <a:ext uri="{FF2B5EF4-FFF2-40B4-BE49-F238E27FC236}">
                      <a16:creationId xmlns:a16="http://schemas.microsoft.com/office/drawing/2014/main" id="{94D05F16-82AC-49F9-924A-AF4D34F6D74E}"/>
                    </a:ext>
                  </a:extLst>
                </p:cNvPr>
                <p:cNvSpPr/>
                <p:nvPr/>
              </p:nvSpPr>
              <p:spPr>
                <a:xfrm>
                  <a:off x="886959" y="3085418"/>
                  <a:ext cx="3389923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numCol="2" anchor="t">
                  <a:noAutofit/>
                </a:bodyPr>
                <a:lstStyle/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结论</a:t>
                  </a:r>
                </a:p>
              </p:txBody>
            </p:sp>
            <p:sp>
              <p:nvSpPr>
                <p:cNvPr id="15" name="ïṣ1ïdè">
                  <a:extLst>
                    <a:ext uri="{FF2B5EF4-FFF2-40B4-BE49-F238E27FC236}">
                      <a16:creationId xmlns:a16="http://schemas.microsoft.com/office/drawing/2014/main" id="{3986D427-F430-4EFA-9039-FDD9FB1E1F2B}"/>
                    </a:ext>
                  </a:extLst>
                </p:cNvPr>
                <p:cNvSpPr txBox="1"/>
                <p:nvPr/>
              </p:nvSpPr>
              <p:spPr bwMode="auto">
                <a:xfrm>
                  <a:off x="821646" y="2632959"/>
                  <a:ext cx="3389923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结论</a:t>
                  </a:r>
                  <a:endParaRPr lang="en-US" altLang="zh-CN" sz="20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100C2F9-9713-4E91-A597-EA1C2B9A3A5A}"/>
                </a:ext>
              </a:extLst>
            </p:cNvPr>
            <p:cNvCxnSpPr/>
            <p:nvPr/>
          </p:nvCxnSpPr>
          <p:spPr>
            <a:xfrm>
              <a:off x="4251000" y="3564000"/>
              <a:ext cx="7269488" cy="0"/>
            </a:xfrm>
            <a:prstGeom prst="line">
              <a:avLst/>
            </a:prstGeom>
            <a:ln w="3175" cap="rnd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8C3E9F4-944D-48D9-946D-58C1F631F55E}"/>
                </a:ext>
              </a:extLst>
            </p:cNvPr>
            <p:cNvCxnSpPr>
              <a:cxnSpLocks/>
            </p:cNvCxnSpPr>
            <p:nvPr/>
          </p:nvCxnSpPr>
          <p:spPr>
            <a:xfrm>
              <a:off x="7640775" y="1123950"/>
              <a:ext cx="0" cy="5019675"/>
            </a:xfrm>
            <a:prstGeom prst="line">
              <a:avLst/>
            </a:prstGeom>
            <a:ln w="3175" cap="rnd"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 scaled="1"/>
                <a:tileRect/>
              </a:gra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5568813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731B9-051F-45D7-BF12-4FEA6C8F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——</a:t>
            </a:r>
            <a:r>
              <a:rPr lang="zh-CN" altLang="en-US" dirty="0"/>
              <a:t>照明估计的可靠性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D7CDA-66A2-472B-AEA0-B3884D01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5B71A-5BF8-4E48-A6A5-084516F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E70C3C-56E4-4925-BA1D-85261D107D7E}"/>
              </a:ext>
            </a:extLst>
          </p:cNvPr>
          <p:cNvSpPr/>
          <p:nvPr/>
        </p:nvSpPr>
        <p:spPr>
          <a:xfrm>
            <a:off x="727069" y="1226724"/>
            <a:ext cx="10567637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照明估计误差与姿势误差的关系</a:t>
            </a:r>
            <a:endParaRPr lang="en-US" altLang="zh-CN" sz="2000" dirty="0">
              <a:solidFill>
                <a:srgbClr val="C00000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较小的姿势估计误差仍会导致良好的照明估计，照明估计误差会随着较大的姿态误差而增长</a:t>
            </a: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B07BDD-DBBF-4AC8-9AA8-CF5F5008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9" y="2491142"/>
            <a:ext cx="6946639" cy="37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23185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731B9-051F-45D7-BF12-4FEA6C8F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——</a:t>
            </a:r>
            <a:r>
              <a:rPr lang="zh-CN" altLang="en-US" dirty="0"/>
              <a:t>照明估计的可靠性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D7CDA-66A2-472B-AEA0-B3884D01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5B71A-5BF8-4E48-A6A5-084516F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EEF98F-25E6-436D-9B40-58D7DC72F31C}"/>
              </a:ext>
            </a:extLst>
          </p:cNvPr>
          <p:cNvSpPr txBox="1"/>
          <p:nvPr/>
        </p:nvSpPr>
        <p:spPr>
          <a:xfrm>
            <a:off x="759671" y="1221150"/>
            <a:ext cx="10381080" cy="21209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照明估计误差与简化的纹理和形状的关系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这些变化会影响照明估计，但不会破坏它，即使是一个非常简单的外观先验，我们也能合理地估计照明条件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BFFDAA-52DA-42A2-A421-BC1C5B08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24" y="2486779"/>
            <a:ext cx="6605724" cy="35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78556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731B9-051F-45D7-BF12-4FEA6C8F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——</a:t>
            </a:r>
            <a:r>
              <a:rPr lang="zh-CN" altLang="en-US" dirty="0"/>
              <a:t>照明估计的可靠性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D7CDA-66A2-472B-AEA0-B3884D01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5B71A-5BF8-4E48-A6A5-084516F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B3535D-7E86-4984-9E03-BB26E7F2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348" y="1028700"/>
            <a:ext cx="2909888" cy="567357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274C3EB-1AE6-4E70-A07F-DA16D0EBD83B}"/>
              </a:ext>
            </a:extLst>
          </p:cNvPr>
          <p:cNvSpPr txBox="1"/>
          <p:nvPr/>
        </p:nvSpPr>
        <p:spPr>
          <a:xfrm>
            <a:off x="864972" y="3707361"/>
            <a:ext cx="6852508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zh-CN" dirty="0"/>
              <a:t>我们观察到从照明估计中排除了眼镜，面部毛发和各种其他遮挡物。同时，我们看到了一些局限性：我们的简化的照明模型不能很好地解释（如镜面高光或投射的阴影）或面部外观的强烈变化（例如在嘴，眼或眉毛区域）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C5BF9F-5210-4E66-ACB2-3AC6A164E995}"/>
              </a:ext>
            </a:extLst>
          </p:cNvPr>
          <p:cNvSpPr txBox="1"/>
          <p:nvPr/>
        </p:nvSpPr>
        <p:spPr>
          <a:xfrm>
            <a:off x="864972" y="1673311"/>
            <a:ext cx="5560541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</a:t>
            </a:r>
            <a:r>
              <a:rPr lang="zh-CN" altLang="en-US" dirty="0"/>
              <a:t>目标图片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）姿势初始化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）照明估计渲染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d</a:t>
            </a:r>
            <a:r>
              <a:rPr lang="zh-CN" altLang="en-US" dirty="0"/>
              <a:t>）估计的照明条件渲染的</a:t>
            </a:r>
            <a:r>
              <a:rPr lang="en-US" altLang="zh-CN" dirty="0"/>
              <a:t>Basel</a:t>
            </a:r>
            <a:r>
              <a:rPr lang="zh-CN" altLang="en-US" dirty="0"/>
              <a:t>人脸模型平均面部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zh-CN" altLang="en-US" dirty="0"/>
              <a:t>）估计的照明条件渲染的平均脸部反射率的球体</a:t>
            </a:r>
          </a:p>
        </p:txBody>
      </p:sp>
    </p:spTree>
    <p:extLst>
      <p:ext uri="{BB962C8B-B14F-4D97-AF65-F5344CB8AC3E}">
        <p14:creationId xmlns:p14="http://schemas.microsoft.com/office/powerpoint/2010/main" val="1539509212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731B9-051F-45D7-BF12-4FEA6C8F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——</a:t>
            </a:r>
            <a:r>
              <a:rPr lang="zh-CN" altLang="en-US" dirty="0"/>
              <a:t>遮挡感知模型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D7CDA-66A2-472B-AEA0-B3884D01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5B71A-5BF8-4E48-A6A5-084516F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C5BF9F-5210-4E66-ACB2-3AC6A164E995}"/>
              </a:ext>
            </a:extLst>
          </p:cNvPr>
          <p:cNvSpPr txBox="1"/>
          <p:nvPr/>
        </p:nvSpPr>
        <p:spPr>
          <a:xfrm>
            <a:off x="864972" y="1673311"/>
            <a:ext cx="5560541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</a:t>
            </a:r>
            <a:r>
              <a:rPr lang="zh-CN" altLang="en-US" dirty="0"/>
              <a:t>目标图片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）照明估计渲染初始化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）照明估计初始化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d</a:t>
            </a:r>
            <a:r>
              <a:rPr lang="zh-CN" altLang="en-US" dirty="0"/>
              <a:t>）分割结果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zh-CN" altLang="en-US" dirty="0"/>
              <a:t>）合成脸部结果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f</a:t>
            </a:r>
            <a:r>
              <a:rPr lang="zh-CN" altLang="en-US" dirty="0"/>
              <a:t>）归一化姿势的形状重构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F69830-7D70-41AA-B404-57A05A5C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14" y="314053"/>
            <a:ext cx="4269113" cy="63294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6EBE4F-9696-41F8-B090-978BA8CF5009}"/>
              </a:ext>
            </a:extLst>
          </p:cNvPr>
          <p:cNvSpPr txBox="1"/>
          <p:nvPr/>
        </p:nvSpPr>
        <p:spPr>
          <a:xfrm>
            <a:off x="864972" y="4072248"/>
            <a:ext cx="4835611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拟合能力的定性结果</a:t>
            </a:r>
            <a:endParaRPr lang="en-US" altLang="zh-CN" dirty="0"/>
          </a:p>
          <a:p>
            <a:r>
              <a:rPr lang="zh-CN" altLang="zh-CN" dirty="0"/>
              <a:t>最终分割和合成的脸部包含比初始化更多的信息，即眼睛，眉毛，鼻子和嘴巴区域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204369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731B9-051F-45D7-BF12-4FEA6C8F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——</a:t>
            </a:r>
            <a:r>
              <a:rPr lang="zh-CN" altLang="en-US" dirty="0"/>
              <a:t>遮挡感知模型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D7CDA-66A2-472B-AEA0-B3884D01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5B71A-5BF8-4E48-A6A5-084516F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C5BF9F-5210-4E66-ACB2-3AC6A164E995}"/>
              </a:ext>
            </a:extLst>
          </p:cNvPr>
          <p:cNvSpPr txBox="1"/>
          <p:nvPr/>
        </p:nvSpPr>
        <p:spPr>
          <a:xfrm>
            <a:off x="864972" y="1673311"/>
            <a:ext cx="5560541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</a:t>
            </a:r>
            <a:r>
              <a:rPr lang="zh-CN" altLang="en-US" dirty="0"/>
              <a:t>目标图片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）照明估计渲染初始化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）照明估计初始化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d</a:t>
            </a:r>
            <a:r>
              <a:rPr lang="zh-CN" altLang="en-US" dirty="0"/>
              <a:t>）分割结果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zh-CN" altLang="en-US" dirty="0"/>
              <a:t>）合成脸部结果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f</a:t>
            </a:r>
            <a:r>
              <a:rPr lang="zh-CN" altLang="en-US" dirty="0"/>
              <a:t>）归一化姿势的形状重构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6EBE4F-9696-41F8-B090-978BA8CF5009}"/>
              </a:ext>
            </a:extLst>
          </p:cNvPr>
          <p:cNvSpPr txBox="1"/>
          <p:nvPr/>
        </p:nvSpPr>
        <p:spPr>
          <a:xfrm>
            <a:off x="864972" y="4072248"/>
            <a:ext cx="4835611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失败案例：</a:t>
            </a:r>
            <a:r>
              <a:rPr lang="zh-CN" altLang="zh-CN" dirty="0"/>
              <a:t>围巾可以通过光线和颜色模型来解释，因此标签错误。手具有相似的颜色外观，不会扭曲面部模型的适应性，但会导致错误的分割。下巴胡须的原型被下巴下的阴影误导了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FA5DFC-37F5-41C0-A678-34B48A70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30" y="1933881"/>
            <a:ext cx="5918940" cy="27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95017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731B9-051F-45D7-BF12-4FEA6C8F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——</a:t>
            </a:r>
            <a:r>
              <a:rPr lang="zh-CN" altLang="en-US" dirty="0"/>
              <a:t>遮挡感知模型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D7CDA-66A2-472B-AEA0-B3884D01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5B71A-5BF8-4E48-A6A5-084516F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C5BF9F-5210-4E66-ACB2-3AC6A164E995}"/>
              </a:ext>
            </a:extLst>
          </p:cNvPr>
          <p:cNvSpPr txBox="1"/>
          <p:nvPr/>
        </p:nvSpPr>
        <p:spPr>
          <a:xfrm>
            <a:off x="1434541" y="4048658"/>
            <a:ext cx="5560541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</a:t>
            </a:r>
            <a:r>
              <a:rPr lang="zh-CN" altLang="en-US" dirty="0"/>
              <a:t>目标图片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）鲁棒的照明估计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</a:t>
            </a:r>
            <a:r>
              <a:rPr lang="en-US" altLang="zh-CN" dirty="0"/>
              <a:t>1000</a:t>
            </a:r>
            <a:r>
              <a:rPr lang="zh-CN" altLang="en-US" dirty="0"/>
              <a:t>个样本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d</a:t>
            </a:r>
            <a:r>
              <a:rPr lang="zh-CN" altLang="en-US" dirty="0"/>
              <a:t>）</a:t>
            </a:r>
            <a:r>
              <a:rPr lang="en-US" altLang="zh-CN" dirty="0"/>
              <a:t>3000</a:t>
            </a:r>
            <a:r>
              <a:rPr lang="zh-CN" altLang="en-US" dirty="0"/>
              <a:t>个样本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zh-CN" altLang="en-US" dirty="0"/>
              <a:t>）</a:t>
            </a:r>
            <a:r>
              <a:rPr lang="en-US" altLang="zh-CN" dirty="0"/>
              <a:t>10000</a:t>
            </a:r>
            <a:r>
              <a:rPr lang="zh-CN" altLang="en-US" dirty="0"/>
              <a:t>个样本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5A173A-ECF5-4052-9B24-021B4C5F0AB3}"/>
              </a:ext>
            </a:extLst>
          </p:cNvPr>
          <p:cNvSpPr txBox="1"/>
          <p:nvPr/>
        </p:nvSpPr>
        <p:spPr>
          <a:xfrm>
            <a:off x="4948988" y="4187157"/>
            <a:ext cx="5808471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EM</a:t>
            </a:r>
            <a:r>
              <a:rPr lang="zh-CN" altLang="zh-CN" dirty="0"/>
              <a:t>策略的框架的不同步骤中获得的结果</a:t>
            </a:r>
            <a:r>
              <a:rPr lang="zh-CN" altLang="en-US" dirty="0"/>
              <a:t>，鲁棒的照明估计结果如（</a:t>
            </a:r>
            <a:r>
              <a:rPr lang="en-US" altLang="zh-CN" dirty="0"/>
              <a:t>b</a:t>
            </a:r>
            <a:r>
              <a:rPr lang="zh-CN" altLang="en-US" dirty="0"/>
              <a:t>）所示，我们观察到侧倾角存在严重的姿势失准。</a:t>
            </a:r>
            <a:r>
              <a:rPr lang="zh-CN" altLang="zh-CN" dirty="0"/>
              <a:t>在我们的模型适应过程的前</a:t>
            </a:r>
            <a:r>
              <a:rPr lang="en-US" altLang="zh-CN" dirty="0"/>
              <a:t>1000</a:t>
            </a:r>
            <a:r>
              <a:rPr lang="zh-CN" altLang="zh-CN" dirty="0"/>
              <a:t>个样本之后，在之后的模型适应过程中姿势适应了图像（</a:t>
            </a:r>
            <a:r>
              <a:rPr lang="en-US" altLang="zh-CN" dirty="0"/>
              <a:t>c</a:t>
            </a:r>
            <a:r>
              <a:rPr lang="zh-CN" altLang="zh-CN" dirty="0"/>
              <a:t>），对应关系变得更好，胡须和脸部区域也得到了更好的分割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5B7493-291C-4459-9ABE-E0E16FBF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88" y="1332014"/>
            <a:ext cx="8084385" cy="24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01480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探讨和结论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13385" y="3001736"/>
            <a:ext cx="4563879" cy="854529"/>
          </a:xfrm>
        </p:spPr>
        <p:txBody>
          <a:bodyPr numCol="2">
            <a:normAutofit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结论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433844" y="2604218"/>
            <a:ext cx="858760" cy="9237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32813" y="2489997"/>
            <a:ext cx="0" cy="1152144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16E087-5D7D-4AF2-A736-DF34C0A3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95822F-92F1-4CCF-9052-24AC67C7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684545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317D148-2F03-42A7-8359-2876DA08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5B115B4-7FD3-4364-A0C5-44BEE24F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0A5E47-9641-4760-A036-7EC6401C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D958A7-FE77-4CEF-A3BC-134B9F97AEDB}"/>
              </a:ext>
            </a:extLst>
          </p:cNvPr>
          <p:cNvSpPr/>
          <p:nvPr/>
        </p:nvSpPr>
        <p:spPr>
          <a:xfrm>
            <a:off x="1133652" y="1254328"/>
            <a:ext cx="9923106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文章中为了解决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3D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人脸重建的遮挡问题，试图将人脸图片划分为三个部分，分别是面部区域，胡须区域和非面部区域，这三个部分分别使用三个模型进行拟合。实验结果表明，这样的分割方法是非常有效的。</a:t>
            </a: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对于拟合质量，实验表明该框架在多数情况下有着不错的拟合性能，并且在对没有遮挡的人脸图片的拟合上和其他方法有着相似的性能。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均能够完成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2D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图像的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3D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重建。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8477885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317D148-2F03-42A7-8359-2876DA08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5B115B4-7FD3-4364-A0C5-44BEE24F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0A5E47-9641-4760-A036-7EC6401C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D958A7-FE77-4CEF-A3BC-134B9F97AEDB}"/>
              </a:ext>
            </a:extLst>
          </p:cNvPr>
          <p:cNvSpPr/>
          <p:nvPr/>
        </p:nvSpPr>
        <p:spPr>
          <a:xfrm>
            <a:off x="1133652" y="1254328"/>
            <a:ext cx="9923106" cy="4192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总结而言，我们从文中提炼了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点可取之处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：</a:t>
            </a:r>
            <a:endParaRPr lang="zh-CN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、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为解决有遮挡的人脸图像分析提供了思路，即分为了人脸区域和遮挡区域，在遮挡区域中又单独提取了胡须区域进行显式建模，这样的方法能进行有效的分割和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重建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。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、使用照明估计的方法对目标图像进行分析，得到照明分布，这对合成分析环境下的分割和重建很重要。</a:t>
            </a:r>
            <a:endParaRPr lang="zh-CN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、</a:t>
            </a:r>
            <a:r>
              <a:rPr lang="zh-CN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在对照明参数做初始化的过程中，提出了稳健照明估计方法，该方法应用于人脸数据库时，得到了真实照明光照的经验分布，这个经验分布可为其他研究服务。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总之，该模型是一个端到端的遮挡感知人脸分析框架，不需要人工干预，且只需利用少量高质量的人脸图像进行学习。</a:t>
            </a:r>
            <a:endParaRPr lang="zh-CN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4400925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6176CA1-4DF1-4393-AF8D-B1FEDB3C2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8932" y="1662867"/>
            <a:ext cx="1914137" cy="1621509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Thanks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id="{4BF8BFE6-A9A5-4158-A568-7BC35281EA9B}"/>
              </a:ext>
            </a:extLst>
          </p:cNvPr>
          <p:cNvSpPr txBox="1">
            <a:spLocks/>
          </p:cNvSpPr>
          <p:nvPr/>
        </p:nvSpPr>
        <p:spPr>
          <a:xfrm>
            <a:off x="3746241" y="4002833"/>
            <a:ext cx="5558810" cy="863082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177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353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531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</a:rPr>
              <a:t>赖跖 </a:t>
            </a:r>
            <a:r>
              <a:rPr lang="en-US" altLang="zh-CN" sz="1600" dirty="0">
                <a:solidFill>
                  <a:srgbClr val="C00000"/>
                </a:solidFill>
              </a:rPr>
              <a:t>202021090116</a:t>
            </a:r>
          </a:p>
          <a:p>
            <a:r>
              <a:rPr lang="zh-CN" altLang="en-US" sz="1600" dirty="0">
                <a:solidFill>
                  <a:srgbClr val="C00000"/>
                </a:solidFill>
              </a:rPr>
              <a:t>扈拯宁 </a:t>
            </a:r>
            <a:r>
              <a:rPr lang="en-US" altLang="zh-CN" sz="1600" dirty="0">
                <a:solidFill>
                  <a:srgbClr val="C00000"/>
                </a:solidFill>
              </a:rPr>
              <a:t>202021090114</a:t>
            </a:r>
          </a:p>
          <a:p>
            <a:r>
              <a:rPr lang="zh-CN" altLang="en-US" sz="1600" dirty="0">
                <a:solidFill>
                  <a:srgbClr val="C00000"/>
                </a:solidFill>
              </a:rPr>
              <a:t>刘江 </a:t>
            </a:r>
            <a:r>
              <a:rPr lang="en-US" altLang="zh-CN" sz="1600" dirty="0">
                <a:solidFill>
                  <a:srgbClr val="C00000"/>
                </a:solidFill>
              </a:rPr>
              <a:t>202022090423</a:t>
            </a:r>
          </a:p>
          <a:p>
            <a:r>
              <a:rPr lang="zh-CN" altLang="en-US" sz="1600" dirty="0">
                <a:solidFill>
                  <a:srgbClr val="C00000"/>
                </a:solidFill>
              </a:rPr>
              <a:t>吴济森 </a:t>
            </a:r>
            <a:r>
              <a:rPr lang="en-US" altLang="zh-CN" sz="1600" dirty="0">
                <a:solidFill>
                  <a:srgbClr val="C00000"/>
                </a:solidFill>
              </a:rPr>
              <a:t>202022090416</a:t>
            </a:r>
          </a:p>
        </p:txBody>
      </p:sp>
    </p:spTree>
    <p:extLst>
      <p:ext uri="{BB962C8B-B14F-4D97-AF65-F5344CB8AC3E}">
        <p14:creationId xmlns:p14="http://schemas.microsoft.com/office/powerpoint/2010/main" val="14513934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背景和简介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13385" y="3001736"/>
            <a:ext cx="4405257" cy="854529"/>
          </a:xfrm>
        </p:spPr>
        <p:txBody>
          <a:bodyPr numCol="2">
            <a:normAutofit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摘要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面部遮挡处理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人脸图像分析</a:t>
            </a:r>
            <a:endParaRPr lang="en-US" altLang="zh-CN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</a:rPr>
              <a:t>照明分析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433844" y="2604218"/>
            <a:ext cx="858760" cy="9237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32813" y="2489997"/>
            <a:ext cx="0" cy="1152144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6C3A50-A546-4740-AF34-E0F679EC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遮挡感知的</a:t>
            </a:r>
            <a:r>
              <a:rPr lang="en-US" altLang="zh-CN" dirty="0"/>
              <a:t>3DMM</a:t>
            </a:r>
            <a:r>
              <a:rPr lang="zh-CN" altLang="en-US" dirty="0"/>
              <a:t>和面部图像分析的照明先验</a:t>
            </a: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317D148-2F03-42A7-8359-2876DA08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5B115B4-7FD3-4364-A0C5-44BEE24F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0A5E47-9641-4760-A036-7EC6401C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D958A7-FE77-4CEF-A3BC-134B9F97AEDB}"/>
              </a:ext>
            </a:extLst>
          </p:cNvPr>
          <p:cNvSpPr/>
          <p:nvPr/>
        </p:nvSpPr>
        <p:spPr>
          <a:xfrm>
            <a:off x="1133652" y="1114368"/>
            <a:ext cx="9923106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自然图像中的脸部经常被各种物体遮挡。我们遵循合成分析设置，提出了一个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全自动的，概率的，遮挡感知的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3D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可变形人脸模型调整框架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。框架的关键思想是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将图像分割成由单独模型解释的区域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。我们的框架包含了一个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3D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可变形人脸模型，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一个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基于原型的胡须模型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和一个简单的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用于遮挡物和背景区域的模型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。所有模型参数都是从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单个目标图像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中推断出来。</a:t>
            </a:r>
            <a:endParaRPr lang="zh-CN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Picture 4" descr="蜂口| AI人工智能】三维人脸重建——龙鹏深度学习与人脸图像应用连载（十）">
            <a:extLst>
              <a:ext uri="{FF2B5EF4-FFF2-40B4-BE49-F238E27FC236}">
                <a16:creationId xmlns:a16="http://schemas.microsoft.com/office/drawing/2014/main" id="{D287F208-3ECD-4403-A762-D71015753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55" y="3680963"/>
            <a:ext cx="7132900" cy="255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73579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317D148-2F03-42A7-8359-2876DA08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5B115B4-7FD3-4364-A0C5-44BEE24F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0A5E47-9641-4760-A036-7EC6401C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D958A7-FE77-4CEF-A3BC-134B9F97AEDB}"/>
              </a:ext>
            </a:extLst>
          </p:cNvPr>
          <p:cNvSpPr/>
          <p:nvPr/>
        </p:nvSpPr>
        <p:spPr>
          <a:xfrm>
            <a:off x="1133652" y="1184348"/>
            <a:ext cx="9923106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人脸模型调整和分割都使用一个类似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EM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算法（期望最大化）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的过程。模型在期望步（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E-Step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）中更新分割；在极大化步（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M-Step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）中更新人脸模型参数。对于人脸模型的调整，本文使用了一个基于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Metropolis-Hastings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算法的随机采样策略。对于分割，我们在马尔可夫随机场中使用循环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BP(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置信度传播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算法。照明估计对于遮挡处理非常重要，我们的模型调整需要对照明参数进行适当的初始化。本文提出了一种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基于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RANSAC(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随机抽样一致性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的可靠的照明估计技术，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应用于大型人脸图像数据库来获得真实照明条件的初步经验分布。</a:t>
            </a:r>
            <a:endParaRPr lang="zh-CN" altLang="zh-CN" sz="20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234292-109D-479E-B418-DFEB6E7A9D9C}"/>
              </a:ext>
            </a:extLst>
          </p:cNvPr>
          <p:cNvSpPr/>
          <p:nvPr/>
        </p:nvSpPr>
        <p:spPr>
          <a:xfrm>
            <a:off x="1133652" y="5071274"/>
            <a:ext cx="9923106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关键词：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人脸图像分析  马尔可夫链蒙特卡洛  形变模型  生成模型  遮挡感知模型拟合  反向渲染  可靠照明估计  照明先验</a:t>
            </a:r>
            <a:endParaRPr lang="zh-CN" altLang="zh-CN" sz="20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687932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EC7E7-292B-4864-BB7E-9F2ACC6A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人脸图像分析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D0B607-2769-47A9-A74F-A635B9D8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DB2B9A-D6EB-446E-AA79-64E108E7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B8098E-9451-4016-8EA8-E5FDD366F45B}"/>
              </a:ext>
            </a:extLst>
          </p:cNvPr>
          <p:cNvSpPr/>
          <p:nvPr/>
        </p:nvSpPr>
        <p:spPr>
          <a:xfrm>
            <a:off x="1133652" y="1095708"/>
            <a:ext cx="9923106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C00000"/>
                </a:solidFill>
                <a:latin typeface="+mn-ea"/>
              </a:rPr>
              <a:t>人脸图像分析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是计算机视觉的主要领域。本文关注于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给定在遮挡下的一个单个静止图像的人脸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3D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重建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。由于从单个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2D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图像重建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3D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形状的问题本质上是不适定的（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ill-posed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），因此需要一个可靠的目标先验。本文的方法基于合成分析策略，通过对面部，胡须和非面部进行综合分割来扩展方法来处理遮挡。本文使用一个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3D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变形面部模型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(3DMM)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，通过形状和颜色参数来表示人脸，并且可以根据照明和渲染参数合成面部图像。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580A0E75-4BAB-40C9-BA40-55D852C6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20" y="3260854"/>
            <a:ext cx="7247698" cy="29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91628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EC7E7-292B-4864-BB7E-9F2ACC6A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面部遮挡处理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D0B607-2769-47A9-A74F-A635B9D8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DB2B9A-D6EB-446E-AA79-64E108E7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B8098E-9451-4016-8EA8-E5FDD366F45B}"/>
              </a:ext>
            </a:extLst>
          </p:cNvPr>
          <p:cNvSpPr/>
          <p:nvPr/>
        </p:nvSpPr>
        <p:spPr>
          <a:xfrm>
            <a:off x="1133651" y="1098181"/>
            <a:ext cx="9923106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大部分采集到的一般面部图像都有眼镜，手，面部毛发，麦克风等各种遮挡物。在合成分析的设置中，此类遮挡物是一个挑战，因为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3DMM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的拟合过程会被遮挡物误导。遮挡会使面部模型发生偏移，或者形状和颜色参数失真，因为脸部模型适应了这些遮挡。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本文将遮挡区分为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胡子或眼镜等面部特有的遮挡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和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非面部特有的遮挡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。面部特有的遮挡适用于显式建模，而其他对象比如麦克风，食物或者网球拍则由通用的遮挡模型捕获。通过这种方式显式忽略了对所有在面部附近碰巧出现的对象。</a:t>
            </a:r>
            <a:endParaRPr lang="zh-CN" altLang="zh-CN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216059-F71E-412C-B13E-FB57D0195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" t="47725" r="-393" b="-523"/>
          <a:stretch/>
        </p:blipFill>
        <p:spPr>
          <a:xfrm>
            <a:off x="2153971" y="3845119"/>
            <a:ext cx="7882467" cy="20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141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EC7E7-292B-4864-BB7E-9F2ACC6A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照明分析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D0B607-2769-47A9-A74F-A635B9D8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DB2B9A-D6EB-446E-AA79-64E108E7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60CA34-E256-46AE-B711-6997BE298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58" y="2973395"/>
            <a:ext cx="6383866" cy="31743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AF4552B-A389-430F-BD13-0236002BCBA6}"/>
              </a:ext>
            </a:extLst>
          </p:cNvPr>
          <p:cNvSpPr txBox="1"/>
          <p:nvPr/>
        </p:nvSpPr>
        <p:spPr>
          <a:xfrm>
            <a:off x="859366" y="1124573"/>
            <a:ext cx="10850562" cy="21209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一般的面部图像都有复杂的照明设置，它们的遮挡物不能通过之前的方法处理。</a:t>
            </a:r>
            <a:r>
              <a:rPr lang="zh-CN" altLang="en-US" sz="1800" dirty="0"/>
              <a:t>图</a:t>
            </a:r>
            <a:r>
              <a:rPr lang="en-US" altLang="zh-CN" sz="1800" dirty="0"/>
              <a:t>(a)</a:t>
            </a:r>
            <a:r>
              <a:rPr lang="zh-CN" altLang="en-US" sz="1800" dirty="0"/>
              <a:t>描绘了</a:t>
            </a:r>
            <a:r>
              <a:rPr lang="en-US" altLang="zh-CN" sz="1800" dirty="0"/>
              <a:t>AR</a:t>
            </a:r>
            <a:r>
              <a:rPr lang="zh-CN" altLang="en-US" sz="1800" dirty="0"/>
              <a:t>脸部数据集中，均匀光照和不均匀光照的目标人脸图像。图</a:t>
            </a:r>
            <a:r>
              <a:rPr lang="en-US" altLang="zh-CN" sz="1800" dirty="0"/>
              <a:t>(</a:t>
            </a:r>
            <a:r>
              <a:rPr lang="en-US" altLang="zh-CN" sz="1800" dirty="0" err="1"/>
              <a:t>b,d</a:t>
            </a:r>
            <a:r>
              <a:rPr lang="en-US" altLang="zh-CN" sz="1800" dirty="0"/>
              <a:t>)</a:t>
            </a:r>
            <a:r>
              <a:rPr lang="zh-CN" altLang="en-US" sz="1800" dirty="0"/>
              <a:t>显示了传统方法生成的分割和拟合结果。</a:t>
            </a:r>
            <a:r>
              <a:rPr lang="en-US" altLang="zh-CN" sz="1800" dirty="0"/>
              <a:t>(</a:t>
            </a:r>
            <a:r>
              <a:rPr lang="en-US" altLang="zh-CN" sz="1800" dirty="0" err="1"/>
              <a:t>c,e</a:t>
            </a:r>
            <a:r>
              <a:rPr lang="en-US" altLang="zh-CN" sz="1800" dirty="0"/>
              <a:t>)</a:t>
            </a:r>
            <a:r>
              <a:rPr lang="zh-CN" altLang="en-US" sz="1800" dirty="0"/>
              <a:t>描绘了使用我们提出的方法生成的分割和拟合结果。</a:t>
            </a:r>
            <a:r>
              <a:rPr lang="zh-CN" altLang="en-US" sz="1800" dirty="0">
                <a:solidFill>
                  <a:srgbClr val="C00000"/>
                </a:solidFill>
              </a:rPr>
              <a:t>我们的方法具有光照不变性</a:t>
            </a:r>
            <a:r>
              <a:rPr lang="en-US" altLang="zh-CN" sz="1800" dirty="0">
                <a:solidFill>
                  <a:srgbClr val="C00000"/>
                </a:solidFill>
              </a:rPr>
              <a:t>(</a:t>
            </a:r>
            <a:r>
              <a:rPr lang="zh-CN" altLang="en-US" sz="1800" dirty="0">
                <a:solidFill>
                  <a:srgbClr val="C00000"/>
                </a:solidFill>
              </a:rPr>
              <a:t>能适应所有光照条件</a:t>
            </a:r>
            <a:r>
              <a:rPr lang="en-US" altLang="zh-CN" sz="1800" dirty="0">
                <a:solidFill>
                  <a:srgbClr val="C00000"/>
                </a:solidFill>
              </a:rPr>
              <a:t>)</a:t>
            </a:r>
            <a:r>
              <a:rPr lang="zh-CN" altLang="en-US" sz="1800" dirty="0">
                <a:solidFill>
                  <a:srgbClr val="C00000"/>
                </a:solidFill>
              </a:rPr>
              <a:t>，在所有条件下，分割和拟合都能成功</a:t>
            </a:r>
            <a:r>
              <a:rPr lang="zh-CN" altLang="en-US" sz="1800" dirty="0"/>
              <a:t>。</a:t>
            </a:r>
            <a:r>
              <a:rPr lang="en-US" altLang="zh-CN" sz="1800" dirty="0"/>
              <a:t>a</a:t>
            </a:r>
            <a:r>
              <a:rPr lang="zh-CN" altLang="en-US" sz="1800" dirty="0"/>
              <a:t>为目标图像，</a:t>
            </a:r>
            <a:r>
              <a:rPr lang="en-US" altLang="zh-CN" sz="1800" dirty="0" err="1"/>
              <a:t>bc</a:t>
            </a:r>
            <a:r>
              <a:rPr lang="zh-CN" altLang="en-US" sz="1800" dirty="0"/>
              <a:t>分别为两种方法的分割结果，</a:t>
            </a:r>
            <a:r>
              <a:rPr lang="en-US" altLang="zh-CN" sz="1800" dirty="0"/>
              <a:t>de</a:t>
            </a:r>
            <a:r>
              <a:rPr lang="zh-CN" altLang="en-US" sz="1800" dirty="0"/>
              <a:t>分别为两种方法的拟合结果。</a:t>
            </a:r>
          </a:p>
        </p:txBody>
      </p:sp>
    </p:spTree>
    <p:extLst>
      <p:ext uri="{BB962C8B-B14F-4D97-AF65-F5344CB8AC3E}">
        <p14:creationId xmlns:p14="http://schemas.microsoft.com/office/powerpoint/2010/main" val="13464855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EC7E7-292B-4864-BB7E-9F2ACC6A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照明分析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D0B607-2769-47A9-A74F-A635B9D8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遮挡感知的</a:t>
            </a:r>
            <a:r>
              <a:rPr lang="en-US" altLang="zh-CN"/>
              <a:t>3DMM</a:t>
            </a:r>
            <a:r>
              <a:rPr lang="zh-CN" altLang="en-US"/>
              <a:t>和面部图像分析的照明先验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DB2B9A-D6EB-446E-AA79-64E108E7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EB4F7D-891F-4F9F-BE6C-0519BEF8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6" y="3101825"/>
            <a:ext cx="10447867" cy="23795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BF30E9-221E-4C6D-9C6B-61CFC840EB8D}"/>
              </a:ext>
            </a:extLst>
          </p:cNvPr>
          <p:cNvSpPr txBox="1"/>
          <p:nvPr/>
        </p:nvSpPr>
        <p:spPr>
          <a:xfrm>
            <a:off x="757236" y="1272170"/>
            <a:ext cx="10358967" cy="17054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800" dirty="0"/>
              <a:t>目标图像</a:t>
            </a:r>
            <a:r>
              <a:rPr lang="en-US" altLang="zh-CN" sz="1800" dirty="0"/>
              <a:t>(a)</a:t>
            </a:r>
            <a:r>
              <a:rPr lang="zh-CN" altLang="en-US" sz="1800" dirty="0"/>
              <a:t>有着如太阳镜和刘海等强遮挡物。不可靠照明估计技术会被这些遮挡严重误导。</a:t>
            </a:r>
            <a:r>
              <a:rPr lang="zh-CN" altLang="en-US" sz="1800" dirty="0">
                <a:solidFill>
                  <a:srgbClr val="C00000"/>
                </a:solidFill>
              </a:rPr>
              <a:t>我们将不可靠估计的照明渲染于平均面部上</a:t>
            </a:r>
            <a:r>
              <a:rPr lang="en-US" altLang="zh-CN" sz="1800" dirty="0">
                <a:solidFill>
                  <a:srgbClr val="C00000"/>
                </a:solidFill>
              </a:rPr>
              <a:t>(b)</a:t>
            </a:r>
            <a:r>
              <a:rPr lang="zh-CN" altLang="en-US" sz="1800" dirty="0">
                <a:solidFill>
                  <a:srgbClr val="C00000"/>
                </a:solidFill>
              </a:rPr>
              <a:t>，以及平均面反射率球体</a:t>
            </a:r>
            <a:r>
              <a:rPr lang="en-US" altLang="zh-CN" sz="1800" dirty="0">
                <a:solidFill>
                  <a:srgbClr val="C00000"/>
                </a:solidFill>
              </a:rPr>
              <a:t>(c)</a:t>
            </a:r>
            <a:r>
              <a:rPr lang="zh-CN" altLang="en-US" sz="1800" dirty="0">
                <a:solidFill>
                  <a:srgbClr val="C00000"/>
                </a:solidFill>
              </a:rPr>
              <a:t>上</a:t>
            </a:r>
            <a:r>
              <a:rPr lang="zh-CN" altLang="en-US" sz="1800" dirty="0"/>
              <a:t>。在</a:t>
            </a:r>
            <a:r>
              <a:rPr lang="en-US" altLang="zh-CN" sz="1800" dirty="0"/>
              <a:t>(</a:t>
            </a:r>
            <a:r>
              <a:rPr lang="en-US" altLang="zh-CN" sz="1800" dirty="0" err="1"/>
              <a:t>d,e</a:t>
            </a:r>
            <a:r>
              <a:rPr lang="en-US" altLang="zh-CN" sz="1800" dirty="0"/>
              <a:t>)</a:t>
            </a:r>
            <a:r>
              <a:rPr lang="zh-CN" altLang="en-US" sz="1800" dirty="0"/>
              <a:t>中，我们呈现了使用我们的可靠照明估计技术得到的结果。图</a:t>
            </a:r>
            <a:r>
              <a:rPr lang="en-US" altLang="zh-CN" sz="1800" dirty="0"/>
              <a:t>(f)</a:t>
            </a:r>
            <a:r>
              <a:rPr lang="zh-CN" altLang="en-US" sz="1800" dirty="0"/>
              <a:t>中的白色像素是由我们的可靠方法选择的照明估计像素。目标图像来自于</a:t>
            </a:r>
            <a:r>
              <a:rPr lang="en-US" altLang="zh-CN" sz="1800" dirty="0"/>
              <a:t>AFLW</a:t>
            </a:r>
            <a:r>
              <a:rPr lang="zh-CN" altLang="en-US" sz="1800" dirty="0"/>
              <a:t>数据集。</a:t>
            </a:r>
          </a:p>
        </p:txBody>
      </p:sp>
    </p:spTree>
    <p:extLst>
      <p:ext uri="{BB962C8B-B14F-4D97-AF65-F5344CB8AC3E}">
        <p14:creationId xmlns:p14="http://schemas.microsoft.com/office/powerpoint/2010/main" val="1586588269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418bd0d-ef37-4f33-8101-40ac10f121f6"/>
</p:tagLst>
</file>

<file path=ppt/theme/theme1.xml><?xml version="1.0" encoding="utf-8"?>
<a:theme xmlns:a="http://schemas.openxmlformats.org/drawingml/2006/main" name="主题5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Words>2356</Words>
  <Application>Microsoft Office PowerPoint</Application>
  <PresentationFormat>宽屏</PresentationFormat>
  <Paragraphs>201</Paragraphs>
  <Slides>29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微软雅黑</vt:lpstr>
      <vt:lpstr>Arial</vt:lpstr>
      <vt:lpstr>Impact</vt:lpstr>
      <vt:lpstr>主题5</vt:lpstr>
      <vt:lpstr>遮挡感知的3D可变形人脸模型和面部图像分析的照明先验</vt:lpstr>
      <vt:lpstr>PowerPoint 演示文稿</vt:lpstr>
      <vt:lpstr>背景和简介</vt:lpstr>
      <vt:lpstr>摘要</vt:lpstr>
      <vt:lpstr>摘要</vt:lpstr>
      <vt:lpstr>人脸图像分析</vt:lpstr>
      <vt:lpstr>面部遮挡处理</vt:lpstr>
      <vt:lpstr>照明分析</vt:lpstr>
      <vt:lpstr>照明分析</vt:lpstr>
      <vt:lpstr>方案设计</vt:lpstr>
      <vt:lpstr>模型概览</vt:lpstr>
      <vt:lpstr>可靠照明估计</vt:lpstr>
      <vt:lpstr>模型概览</vt:lpstr>
      <vt:lpstr>胡须先验</vt:lpstr>
      <vt:lpstr>相似度定义</vt:lpstr>
      <vt:lpstr>模型概览</vt:lpstr>
      <vt:lpstr>实验结果</vt:lpstr>
      <vt:lpstr>实验结果——照明估计的可靠性</vt:lpstr>
      <vt:lpstr>实验结果——照明估计的可靠性</vt:lpstr>
      <vt:lpstr>实验结果——照明估计的可靠性</vt:lpstr>
      <vt:lpstr>实验结果——照明估计的可靠性</vt:lpstr>
      <vt:lpstr>实验结果——照明估计的可靠性</vt:lpstr>
      <vt:lpstr>实验结果——遮挡感知模型</vt:lpstr>
      <vt:lpstr>实验结果——遮挡感知模型</vt:lpstr>
      <vt:lpstr>实验结果——遮挡感知模型</vt:lpstr>
      <vt:lpstr>探讨和结论</vt:lpstr>
      <vt:lpstr>结论</vt:lpstr>
      <vt:lpstr>结论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HideNoSeek: 在良性的语法树中隐藏恶意Javascript</dc:title>
  <dc:creator>赖 跖</dc:creator>
  <cp:lastModifiedBy>赖 跖</cp:lastModifiedBy>
  <cp:revision>63</cp:revision>
  <dcterms:created xsi:type="dcterms:W3CDTF">2020-11-26T07:54:04Z</dcterms:created>
  <dcterms:modified xsi:type="dcterms:W3CDTF">2021-04-07T05:44:35Z</dcterms:modified>
</cp:coreProperties>
</file>